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1893" r:id="rId2"/>
    <p:sldId id="2141411524" r:id="rId3"/>
    <p:sldId id="4679" r:id="rId4"/>
    <p:sldId id="2141411541" r:id="rId5"/>
    <p:sldId id="5303" r:id="rId6"/>
    <p:sldId id="2141411853" r:id="rId7"/>
    <p:sldId id="2141411850" r:id="rId8"/>
    <p:sldId id="2141411851" r:id="rId9"/>
    <p:sldId id="5628" r:id="rId10"/>
    <p:sldId id="5598" r:id="rId11"/>
    <p:sldId id="2141411855" r:id="rId12"/>
    <p:sldId id="5592" r:id="rId13"/>
    <p:sldId id="1943" r:id="rId14"/>
    <p:sldId id="214141185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NC" id="{69AAE620-3ACF-42B8-9A8D-2082BD7190CD}">
          <p14:sldIdLst>
            <p14:sldId id="1893"/>
            <p14:sldId id="2141411524"/>
            <p14:sldId id="4679"/>
            <p14:sldId id="2141411541"/>
            <p14:sldId id="5303"/>
          </p14:sldIdLst>
        </p14:section>
        <p14:section name="Course Materials" id="{F69768A4-2BF9-410D-BACB-FC3A5050D09A}">
          <p14:sldIdLst>
            <p14:sldId id="2141411853"/>
            <p14:sldId id="2141411850"/>
            <p14:sldId id="2141411851"/>
            <p14:sldId id="5628"/>
            <p14:sldId id="5598"/>
            <p14:sldId id="2141411855"/>
            <p14:sldId id="5592"/>
            <p14:sldId id="1943"/>
          </p14:sldIdLst>
        </p14:section>
        <p14:section name="Q&amp;A" id="{A40A4DF6-13C3-453D-B14A-C1DA65923965}">
          <p14:sldIdLst>
            <p14:sldId id="21414118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A078CD-0AB6-F4A6-BAD3-DFB7DA62EFF3}" name="Guest User" initials="GU" userId="S::urn:spo:anon#8a1f0808351c2b339016dcdbdb4a0b3ac4864112862a6a34dd2fb1916910a8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5CB494-CCDB-D880-7F69-374988C19FC7}" v="6" dt="2025-07-16T00:52:57.453"/>
    <p1510:client id="{4D4C97B4-7234-5F79-3D8C-5164EFF25502}" v="11" dt="2025-07-16T18:49:47.471"/>
    <p1510:client id="{5E7AEDA5-1A18-4BFA-AC55-8A0B22D355A2}" v="788" dt="2025-07-15T22:25:23.568"/>
    <p1510:client id="{EFDF3655-4748-407D-BED1-0D43881B38C6}" v="148" dt="2025-07-16T13:35:06.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78"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BC285-9633-4486-9EE6-F1080A76958E}"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A714F-47DC-4993-A97F-E4AAC1B1F98D}" type="slidenum">
              <a:rPr lang="en-US" smtClean="0"/>
              <a:t>‹#›</a:t>
            </a:fld>
            <a:endParaRPr lang="en-US"/>
          </a:p>
        </p:txBody>
      </p:sp>
    </p:spTree>
    <p:extLst>
      <p:ext uri="{BB962C8B-B14F-4D97-AF65-F5344CB8AC3E}">
        <p14:creationId xmlns:p14="http://schemas.microsoft.com/office/powerpoint/2010/main" val="1745825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9FC31F-7F43-3341-898C-68F06BCAE1DD}" type="slidenum">
              <a:rPr lang="en-US" smtClean="0"/>
              <a:t>1</a:t>
            </a:fld>
            <a:endParaRPr lang="en-US"/>
          </a:p>
        </p:txBody>
      </p:sp>
    </p:spTree>
    <p:extLst>
      <p:ext uri="{BB962C8B-B14F-4D97-AF65-F5344CB8AC3E}">
        <p14:creationId xmlns:p14="http://schemas.microsoft.com/office/powerpoint/2010/main" val="1032740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a:latin typeface="Proxima Nova" panose="02000506030000020004" pitchFamily="50"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2C0C2C0A-3D51-9C46-A851-FC1B08376288}" type="slidenum">
              <a:rPr lang="en-US" smtClean="0"/>
              <a:pPr/>
              <a:t>13</a:t>
            </a:fld>
            <a:endParaRPr lang="en-US"/>
          </a:p>
        </p:txBody>
      </p:sp>
    </p:spTree>
    <p:extLst>
      <p:ext uri="{BB962C8B-B14F-4D97-AF65-F5344CB8AC3E}">
        <p14:creationId xmlns:p14="http://schemas.microsoft.com/office/powerpoint/2010/main" val="1689939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67819-DAEA-3554-250F-4603429B4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C0FA-4B8C-993B-12A5-D6983FF3C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15A31-4B52-285A-8B0E-A059586201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12CE95-0D23-331D-6AD1-BCB07345EA16}"/>
              </a:ext>
            </a:extLst>
          </p:cNvPr>
          <p:cNvSpPr>
            <a:spLocks noGrp="1"/>
          </p:cNvSpPr>
          <p:nvPr>
            <p:ph type="sldNum" sz="quarter" idx="5"/>
          </p:nvPr>
        </p:nvSpPr>
        <p:spPr/>
        <p:txBody>
          <a:bodyPr/>
          <a:lstStyle/>
          <a:p>
            <a:fld id="{6BAF0136-5454-4ECD-A324-F442E02F94FB}" type="slidenum">
              <a:rPr lang="en-US" smtClean="0"/>
              <a:pPr/>
              <a:t>14</a:t>
            </a:fld>
            <a:endParaRPr lang="en-US"/>
          </a:p>
        </p:txBody>
      </p:sp>
    </p:spTree>
    <p:extLst>
      <p:ext uri="{BB962C8B-B14F-4D97-AF65-F5344CB8AC3E}">
        <p14:creationId xmlns:p14="http://schemas.microsoft.com/office/powerpoint/2010/main" val="330079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6BAF0136-5454-4ECD-A324-F442E02F94FB}" type="slidenum">
              <a:rPr lang="en-US" smtClean="0"/>
              <a:pPr/>
              <a:t>2</a:t>
            </a:fld>
            <a:endParaRPr lang="en-US"/>
          </a:p>
        </p:txBody>
      </p:sp>
    </p:spTree>
    <p:extLst>
      <p:ext uri="{BB962C8B-B14F-4D97-AF65-F5344CB8AC3E}">
        <p14:creationId xmlns:p14="http://schemas.microsoft.com/office/powerpoint/2010/main" val="3910365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AF0136-5454-4ECD-A324-F442E02F94FB}" type="slidenum">
              <a:rPr lang="en-US" smtClean="0"/>
              <a:pPr/>
              <a:t>3</a:t>
            </a:fld>
            <a:endParaRPr lang="en-US"/>
          </a:p>
        </p:txBody>
      </p:sp>
    </p:spTree>
    <p:extLst>
      <p:ext uri="{BB962C8B-B14F-4D97-AF65-F5344CB8AC3E}">
        <p14:creationId xmlns:p14="http://schemas.microsoft.com/office/powerpoint/2010/main" val="236499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770BD-7E6D-3499-7A22-E191D9D07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7C48F7-E41F-53D9-E1BC-6B35895EDE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B9011-771E-ED32-635D-ECD204A04F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F9A756-4EE0-3BDD-F9A3-21028714C1C9}"/>
              </a:ext>
            </a:extLst>
          </p:cNvPr>
          <p:cNvSpPr>
            <a:spLocks noGrp="1"/>
          </p:cNvSpPr>
          <p:nvPr>
            <p:ph type="sldNum" sz="quarter" idx="5"/>
          </p:nvPr>
        </p:nvSpPr>
        <p:spPr/>
        <p:txBody>
          <a:bodyPr/>
          <a:lstStyle/>
          <a:p>
            <a:fld id="{6BAF0136-5454-4ECD-A324-F442E02F94FB}" type="slidenum">
              <a:rPr lang="en-US" smtClean="0"/>
              <a:pPr/>
              <a:t>6</a:t>
            </a:fld>
            <a:endParaRPr lang="en-US"/>
          </a:p>
        </p:txBody>
      </p:sp>
    </p:spTree>
    <p:extLst>
      <p:ext uri="{BB962C8B-B14F-4D97-AF65-F5344CB8AC3E}">
        <p14:creationId xmlns:p14="http://schemas.microsoft.com/office/powerpoint/2010/main" val="366055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75E3C-A491-E163-C027-A21942D2A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7358D-B303-5869-0B0D-D804538A7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2F7E8-AC1A-686D-8523-82917079243E}"/>
              </a:ext>
            </a:extLst>
          </p:cNvPr>
          <p:cNvSpPr>
            <a:spLocks noGrp="1"/>
          </p:cNvSpPr>
          <p:nvPr>
            <p:ph type="body" idx="1"/>
          </p:nvPr>
        </p:nvSpPr>
        <p:spPr/>
        <p:txBody>
          <a:bodyPr/>
          <a:lstStyle/>
          <a:p>
            <a:r>
              <a:rPr lang="en-US"/>
              <a:t>$360 per term for full-time students and $168 per term for part-time students. Graduate students will be charged $24 per credit hour enrolled.</a:t>
            </a:r>
          </a:p>
        </p:txBody>
      </p:sp>
      <p:sp>
        <p:nvSpPr>
          <p:cNvPr id="4" name="Slide Number Placeholder 3">
            <a:extLst>
              <a:ext uri="{FF2B5EF4-FFF2-40B4-BE49-F238E27FC236}">
                <a16:creationId xmlns:a16="http://schemas.microsoft.com/office/drawing/2014/main" id="{C5603FA3-56D7-A5DF-2D54-A669C49E7DCA}"/>
              </a:ext>
            </a:extLst>
          </p:cNvPr>
          <p:cNvSpPr>
            <a:spLocks noGrp="1"/>
          </p:cNvSpPr>
          <p:nvPr>
            <p:ph type="sldNum" sz="quarter" idx="5"/>
          </p:nvPr>
        </p:nvSpPr>
        <p:spPr/>
        <p:txBody>
          <a:bodyPr/>
          <a:lstStyle/>
          <a:p>
            <a:fld id="{9CC75632-D5CE-4376-A21C-5F6010059895}" type="slidenum">
              <a:rPr lang="en-US" smtClean="0"/>
              <a:t>8</a:t>
            </a:fld>
            <a:endParaRPr lang="en-US"/>
          </a:p>
        </p:txBody>
      </p:sp>
    </p:spTree>
    <p:extLst>
      <p:ext uri="{BB962C8B-B14F-4D97-AF65-F5344CB8AC3E}">
        <p14:creationId xmlns:p14="http://schemas.microsoft.com/office/powerpoint/2010/main" val="3139968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C043C-9B21-8A1F-524A-03FA6B962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0F621-D6F8-8135-949D-F065395E3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41A15-E87C-D841-1B4E-3A5128749104}"/>
              </a:ext>
            </a:extLst>
          </p:cNvPr>
          <p:cNvSpPr>
            <a:spLocks noGrp="1"/>
          </p:cNvSpPr>
          <p:nvPr>
            <p:ph type="body" idx="1"/>
          </p:nvPr>
        </p:nvSpPr>
        <p:spPr/>
        <p:txBody>
          <a:bodyPr/>
          <a:lstStyle/>
          <a:p>
            <a:r>
              <a:rPr lang="en-US"/>
              <a:t>Leveraging volume discount pricing from publishers, custom pricing based on weighted average of all adopted course materials at the institution – volume discount pricing</a:t>
            </a:r>
          </a:p>
          <a:p>
            <a:endParaRPr lang="en-US"/>
          </a:p>
        </p:txBody>
      </p:sp>
      <p:sp>
        <p:nvSpPr>
          <p:cNvPr id="4" name="Slide Number Placeholder 3">
            <a:extLst>
              <a:ext uri="{FF2B5EF4-FFF2-40B4-BE49-F238E27FC236}">
                <a16:creationId xmlns:a16="http://schemas.microsoft.com/office/drawing/2014/main" id="{47454154-A174-9EE4-1BB0-3EB372B966EA}"/>
              </a:ext>
            </a:extLst>
          </p:cNvPr>
          <p:cNvSpPr>
            <a:spLocks noGrp="1"/>
          </p:cNvSpPr>
          <p:nvPr>
            <p:ph type="sldNum" sz="quarter" idx="5"/>
          </p:nvPr>
        </p:nvSpPr>
        <p:spPr/>
        <p:txBody>
          <a:bodyPr/>
          <a:lstStyle/>
          <a:p>
            <a:fld id="{4BF7B25A-764F-4F83-9F98-644F14A35412}" type="slidenum">
              <a:rPr lang="en-US" smtClean="0"/>
              <a:t>9</a:t>
            </a:fld>
            <a:endParaRPr lang="en-US"/>
          </a:p>
        </p:txBody>
      </p:sp>
    </p:spTree>
    <p:extLst>
      <p:ext uri="{BB962C8B-B14F-4D97-AF65-F5344CB8AC3E}">
        <p14:creationId xmlns:p14="http://schemas.microsoft.com/office/powerpoint/2010/main" val="357845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E56CA-15EB-3E34-54BA-AD48DB26D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86A4A-4465-BEE3-3BA6-D2D092D0C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D790E-98F7-F42D-340B-BEB31054F2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43523F-1B40-61CE-2BE8-F1C7DBF9F816}"/>
              </a:ext>
            </a:extLst>
          </p:cNvPr>
          <p:cNvSpPr>
            <a:spLocks noGrp="1"/>
          </p:cNvSpPr>
          <p:nvPr>
            <p:ph type="sldNum" sz="quarter" idx="5"/>
          </p:nvPr>
        </p:nvSpPr>
        <p:spPr/>
        <p:txBody>
          <a:bodyPr/>
          <a:lstStyle/>
          <a:p>
            <a:fld id="{4BF7B25A-764F-4F83-9F98-644F14A35412}" type="slidenum">
              <a:rPr lang="en-US" smtClean="0"/>
              <a:t>10</a:t>
            </a:fld>
            <a:endParaRPr lang="en-US"/>
          </a:p>
        </p:txBody>
      </p:sp>
    </p:spTree>
    <p:extLst>
      <p:ext uri="{BB962C8B-B14F-4D97-AF65-F5344CB8AC3E}">
        <p14:creationId xmlns:p14="http://schemas.microsoft.com/office/powerpoint/2010/main" val="2009901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Student</a:t>
            </a:r>
            <a:r>
              <a:rPr lang="en-US" b="0" baseline="0"/>
              <a:t>s participating in the Miner Book Bundle will receive a series of personalized email communications about their course materials included in the FDC program. </a:t>
            </a:r>
            <a:r>
              <a:rPr lang="en-US" sz="1200" b="1" baseline="0">
                <a:solidFill>
                  <a:srgbClr val="0076BD"/>
                </a:solidFill>
                <a:latin typeface="Arial" panose="020B0604020202020204" pitchFamily="34" charset="0"/>
                <a:cs typeface="Arial" panose="020B0604020202020204" pitchFamily="34" charset="0"/>
              </a:rPr>
              <a:t>Keep a l</a:t>
            </a:r>
            <a:r>
              <a:rPr lang="en-US" altLang="en-US" sz="1200" b="1">
                <a:solidFill>
                  <a:srgbClr val="0076BD"/>
                </a:solidFill>
                <a:latin typeface="Arial" panose="020B0604020202020204" pitchFamily="34" charset="0"/>
                <a:cs typeface="Arial" panose="020B0604020202020204" pitchFamily="34" charset="0"/>
              </a:rPr>
              <a:t>ookout for emails from: </a:t>
            </a:r>
            <a:r>
              <a:rPr lang="en-US" sz="1200" b="1">
                <a:solidFill>
                  <a:srgbClr val="0076BD"/>
                </a:solidFill>
                <a:latin typeface="Arial" panose="020B0604020202020204" pitchFamily="34" charset="0"/>
                <a:cs typeface="Arial" panose="020B0604020202020204" pitchFamily="34" charset="0"/>
              </a:rPr>
              <a:t>coursematerials@email.bncollege.com</a:t>
            </a:r>
            <a:endParaRPr lang="en-US" altLang="en-US" sz="1200" b="1">
              <a:solidFill>
                <a:srgbClr val="0076BD"/>
              </a:solidFill>
              <a:latin typeface="Arial" panose="020B0604020202020204" pitchFamily="34" charset="0"/>
              <a:cs typeface="Arial" panose="020B0604020202020204" pitchFamily="34" charset="0"/>
            </a:endParaRPr>
          </a:p>
          <a:p>
            <a:endParaRPr lang="en-US" b="0" baseline="0"/>
          </a:p>
          <a:p>
            <a:endParaRPr lang="en-US" b="0"/>
          </a:p>
          <a:p>
            <a:pPr marL="0" marR="0">
              <a:spcBef>
                <a:spcPts val="0"/>
              </a:spcBef>
              <a:spcAft>
                <a:spcPts val="0"/>
              </a:spcAft>
            </a:pPr>
            <a:r>
              <a:rPr lang="en-US" sz="1200" b="1">
                <a:effectLst/>
                <a:latin typeface="Calibri" panose="020F0502020204030204" pitchFamily="34" charset="0"/>
                <a:ea typeface="Calibri" panose="020F0502020204030204" pitchFamily="34" charset="0"/>
              </a:rPr>
              <a:t>Course materials selection email </a:t>
            </a:r>
            <a:r>
              <a:rPr lang="en-US" sz="1200">
                <a:effectLst/>
                <a:latin typeface="Calibri" panose="020F0502020204030204" pitchFamily="34" charset="0"/>
                <a:ea typeface="Calibri" panose="020F0502020204030204" pitchFamily="34" charset="0"/>
              </a:rPr>
              <a:t>(About 30 days before class start date) – Students are</a:t>
            </a:r>
            <a:r>
              <a:rPr lang="en-US" sz="1200" baseline="0">
                <a:effectLst/>
                <a:latin typeface="Calibri" panose="020F0502020204030204" pitchFamily="34" charset="0"/>
                <a:ea typeface="Calibri" panose="020F0502020204030204" pitchFamily="34" charset="0"/>
              </a:rPr>
              <a:t> requested to select how they would like to receive their course materials – either pick up at the bookstore or have their materials shipped to them directly.</a:t>
            </a:r>
          </a:p>
          <a:p>
            <a:pPr marL="0" marR="0">
              <a:spcBef>
                <a:spcPts val="0"/>
              </a:spcBef>
              <a:spcAft>
                <a:spcPts val="0"/>
              </a:spcAft>
            </a:pPr>
            <a:endParaRPr lang="en-US" sz="1200" baseline="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baseline="0">
                <a:effectLst/>
                <a:latin typeface="Calibri" panose="020F0502020204030204" pitchFamily="34" charset="0"/>
                <a:ea typeface="Calibri" panose="020F0502020204030204" pitchFamily="34" charset="0"/>
              </a:rPr>
              <a:t>Reminder course materials selection email</a:t>
            </a:r>
            <a:r>
              <a:rPr lang="en-US" sz="1200" baseline="0">
                <a:effectLst/>
                <a:latin typeface="Calibri" panose="020F0502020204030204" pitchFamily="34" charset="0"/>
                <a:ea typeface="Calibri" panose="020F0502020204030204" pitchFamily="34" charset="0"/>
              </a:rPr>
              <a:t> (every other day) – The course materials selection email will be sent to students that have not confirmed their course materials, every other day through 14 days after the start of class or until course materials selection is confirmed.</a:t>
            </a:r>
          </a:p>
          <a:p>
            <a:pPr marL="0" marR="0">
              <a:spcBef>
                <a:spcPts val="0"/>
              </a:spcBef>
              <a:spcAft>
                <a:spcPts val="0"/>
              </a:spcAft>
            </a:pPr>
            <a:endParaRPr lang="en-US" sz="1200" baseline="0">
              <a:effectLst/>
              <a:latin typeface="Calibri" panose="020F0502020204030204" pitchFamily="34" charset="0"/>
              <a:ea typeface="Calibri" panose="020F0502020204030204" pitchFamily="34" charset="0"/>
            </a:endParaRPr>
          </a:p>
          <a:p>
            <a:pPr marL="0" marR="0">
              <a:spcBef>
                <a:spcPts val="0"/>
              </a:spcBef>
              <a:spcAft>
                <a:spcPts val="0"/>
              </a:spcAft>
            </a:pPr>
            <a:r>
              <a:rPr lang="en-US" sz="1200" b="1" baseline="0">
                <a:effectLst/>
                <a:latin typeface="Calibri" panose="020F0502020204030204" pitchFamily="34" charset="0"/>
                <a:ea typeface="Calibri" panose="020F0502020204030204" pitchFamily="34" charset="0"/>
              </a:rPr>
              <a:t>Email confirmation when the books are ready for pickup or have been shipped</a:t>
            </a:r>
            <a:r>
              <a:rPr lang="en-US" sz="1200" b="0" baseline="0">
                <a:effectLst/>
                <a:latin typeface="Calibri" panose="020F0502020204030204" pitchFamily="34" charset="0"/>
                <a:ea typeface="Calibri" panose="020F0502020204030204" pitchFamily="34" charset="0"/>
              </a:rPr>
              <a:t>.</a:t>
            </a:r>
          </a:p>
          <a:p>
            <a:pPr marL="0" marR="0">
              <a:spcBef>
                <a:spcPts val="0"/>
              </a:spcBef>
              <a:spcAft>
                <a:spcPts val="0"/>
              </a:spcAft>
            </a:pPr>
            <a:endParaRPr lang="en-US" sz="1200" b="1">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Calibri" panose="020F0502020204030204" pitchFamily="34" charset="0"/>
              </a:rPr>
              <a:t>Course Change email</a:t>
            </a:r>
            <a:r>
              <a:rPr lang="en-US" sz="1200">
                <a:effectLst/>
                <a:latin typeface="Calibri" panose="020F0502020204030204" pitchFamily="34" charset="0"/>
                <a:ea typeface="Calibri" panose="020F0502020204030204" pitchFamily="34" charset="0"/>
              </a:rPr>
              <a:t>- when a student adds/drops a course,</a:t>
            </a:r>
            <a:r>
              <a:rPr lang="en-US" sz="1200" baseline="0">
                <a:effectLst/>
                <a:latin typeface="Calibri" panose="020F0502020204030204" pitchFamily="34" charset="0"/>
                <a:ea typeface="Calibri" panose="020F0502020204030204" pitchFamily="34" charset="0"/>
              </a:rPr>
              <a:t> students are provided instructions for returning their course materials, and we provide them delivery options for any new courses that have been added.</a:t>
            </a:r>
            <a:endParaRPr lang="en-US" sz="12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2C0C2C0A-3D51-9C46-A851-FC1B08376288}" type="slidenum">
              <a:rPr lang="en-US" smtClean="0"/>
              <a:t>11</a:t>
            </a:fld>
            <a:endParaRPr lang="en-US"/>
          </a:p>
        </p:txBody>
      </p:sp>
    </p:spTree>
    <p:extLst>
      <p:ext uri="{BB962C8B-B14F-4D97-AF65-F5344CB8AC3E}">
        <p14:creationId xmlns:p14="http://schemas.microsoft.com/office/powerpoint/2010/main" val="3813460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C231B-43B5-84FF-106A-437C5AECDE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10C5D-33CD-E05F-6809-0777CF1DAD0F}"/>
              </a:ext>
            </a:extLst>
          </p:cNvPr>
          <p:cNvSpPr>
            <a:spLocks noGrp="1" noRot="1" noChangeAspect="1"/>
          </p:cNvSpPr>
          <p:nvPr>
            <p:ph type="sldImg"/>
          </p:nvPr>
        </p:nvSpPr>
        <p:spPr>
          <a:xfrm>
            <a:off x="79375" y="739775"/>
            <a:ext cx="6577013" cy="3700463"/>
          </a:xfrm>
        </p:spPr>
      </p:sp>
      <p:sp>
        <p:nvSpPr>
          <p:cNvPr id="3" name="Notes Placeholder 2">
            <a:extLst>
              <a:ext uri="{FF2B5EF4-FFF2-40B4-BE49-F238E27FC236}">
                <a16:creationId xmlns:a16="http://schemas.microsoft.com/office/drawing/2014/main" id="{8D4FCF7B-7AFA-F750-3577-CACB37222E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A134CA-B8D3-51D7-3260-36981AD720C1}"/>
              </a:ext>
            </a:extLst>
          </p:cNvPr>
          <p:cNvSpPr>
            <a:spLocks noGrp="1"/>
          </p:cNvSpPr>
          <p:nvPr>
            <p:ph type="sldNum" sz="quarter" idx="5"/>
          </p:nvPr>
        </p:nvSpPr>
        <p:spPr/>
        <p:txBody>
          <a:bodyPr/>
          <a:lstStyle/>
          <a:p>
            <a:fld id="{4BF7B25A-764F-4F83-9F98-644F14A35412}" type="slidenum">
              <a:rPr lang="en-US" smtClean="0"/>
              <a:t>12</a:t>
            </a:fld>
            <a:endParaRPr lang="en-US"/>
          </a:p>
        </p:txBody>
      </p:sp>
    </p:spTree>
    <p:extLst>
      <p:ext uri="{BB962C8B-B14F-4D97-AF65-F5344CB8AC3E}">
        <p14:creationId xmlns:p14="http://schemas.microsoft.com/office/powerpoint/2010/main" val="3174120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A451A-F65A-07A5-E9BB-2173C7E48F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CB2A5A-67A8-B98E-83B8-42F8920D690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4A6ED5-F7AF-C0B1-1FAB-8B06EAE5F08D}"/>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5" name="Footer Placeholder 4">
            <a:extLst>
              <a:ext uri="{FF2B5EF4-FFF2-40B4-BE49-F238E27FC236}">
                <a16:creationId xmlns:a16="http://schemas.microsoft.com/office/drawing/2014/main" id="{9869385B-972A-05AF-5A00-13A6CF4DB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87B78-B64B-9D36-5B73-D127CEF26BE2}"/>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159898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5243-CC59-4718-4CAE-D5FD231E19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A7DF9C-0F78-E722-5269-2C71FE035E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63177-0A5A-16C1-4AB3-95E31C311993}"/>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5" name="Footer Placeholder 4">
            <a:extLst>
              <a:ext uri="{FF2B5EF4-FFF2-40B4-BE49-F238E27FC236}">
                <a16:creationId xmlns:a16="http://schemas.microsoft.com/office/drawing/2014/main" id="{4116B2AB-7B26-62B0-6441-AE5176A43F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D73F9-69AC-F977-D967-7CB1236BB7C9}"/>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2132098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6C6A8E-F560-3518-771F-102D7D3EA5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4F963-016D-AAE1-9BF9-DB89D2B19B7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9FAEB-57F6-7AB7-EB47-C208F63DEF1D}"/>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5" name="Footer Placeholder 4">
            <a:extLst>
              <a:ext uri="{FF2B5EF4-FFF2-40B4-BE49-F238E27FC236}">
                <a16:creationId xmlns:a16="http://schemas.microsoft.com/office/drawing/2014/main" id="{8C7E8DEE-3DBB-D009-8BAF-8153D41A9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1BA8B-5716-2500-7869-91E49282735B}"/>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1559587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397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Picture + copy">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AF2C3B26-2D76-585F-17F5-A0CDD13A4CF9}"/>
              </a:ext>
            </a:extLst>
          </p:cNvPr>
          <p:cNvSpPr>
            <a:spLocks noGrp="1"/>
          </p:cNvSpPr>
          <p:nvPr>
            <p:ph type="body" sz="quarter" idx="10" hasCustomPrompt="1"/>
          </p:nvPr>
        </p:nvSpPr>
        <p:spPr>
          <a:xfrm>
            <a:off x="5961888" y="846680"/>
            <a:ext cx="5473377" cy="2682678"/>
          </a:xfrm>
          <a:prstGeom prst="rect">
            <a:avLst/>
          </a:prstGeom>
        </p:spPr>
        <p:txBody>
          <a:bodyPr>
            <a:normAutofit/>
          </a:bodyPr>
          <a:lstStyle>
            <a:lvl1pPr marL="0" indent="0" algn="r">
              <a:buNone/>
              <a:defRPr sz="6000" b="1" i="0">
                <a:latin typeface="Arial" panose="020B0604020202020204" pitchFamily="34" charset="0"/>
                <a:cs typeface="Arial" panose="020B0604020202020204" pitchFamily="34" charset="0"/>
              </a:defRPr>
            </a:lvl1pPr>
          </a:lstStyle>
          <a:p>
            <a:pPr lvl="0"/>
            <a:r>
              <a:rPr lang="en-US"/>
              <a:t>HEADER</a:t>
            </a:r>
          </a:p>
        </p:txBody>
      </p:sp>
      <p:sp>
        <p:nvSpPr>
          <p:cNvPr id="13" name="Text Placeholder 9">
            <a:extLst>
              <a:ext uri="{FF2B5EF4-FFF2-40B4-BE49-F238E27FC236}">
                <a16:creationId xmlns:a16="http://schemas.microsoft.com/office/drawing/2014/main" id="{AF342517-A05E-D281-13F4-6982CFA3D7C2}"/>
              </a:ext>
            </a:extLst>
          </p:cNvPr>
          <p:cNvSpPr>
            <a:spLocks noGrp="1"/>
          </p:cNvSpPr>
          <p:nvPr>
            <p:ph type="body" sz="quarter" idx="11" hasCustomPrompt="1"/>
          </p:nvPr>
        </p:nvSpPr>
        <p:spPr>
          <a:xfrm>
            <a:off x="6492240" y="4699645"/>
            <a:ext cx="4926171" cy="1512618"/>
          </a:xfrm>
          <a:prstGeom prst="rect">
            <a:avLst/>
          </a:prstGeom>
        </p:spPr>
        <p:txBody>
          <a:bodyPr>
            <a:normAutofit/>
          </a:bodyPr>
          <a:lstStyle>
            <a:lvl1pPr marL="0" indent="0" algn="r">
              <a:buNone/>
              <a:defRPr sz="2000" b="0" i="0">
                <a:solidFill>
                  <a:schemeClr val="bg1">
                    <a:lumMod val="50000"/>
                  </a:schemeClr>
                </a:solidFill>
                <a:latin typeface="Arial" panose="020B0604020202020204" pitchFamily="34" charset="0"/>
                <a:cs typeface="Arial" panose="020B0604020202020204" pitchFamily="34" charset="0"/>
              </a:defRPr>
            </a:lvl1pPr>
          </a:lstStyle>
          <a:p>
            <a:pPr lvl="0"/>
            <a:r>
              <a:rPr lang="en-US"/>
              <a:t>Subhead</a:t>
            </a:r>
          </a:p>
        </p:txBody>
      </p:sp>
      <p:sp>
        <p:nvSpPr>
          <p:cNvPr id="21" name="Picture Placeholder 4">
            <a:extLst>
              <a:ext uri="{FF2B5EF4-FFF2-40B4-BE49-F238E27FC236}">
                <a16:creationId xmlns:a16="http://schemas.microsoft.com/office/drawing/2014/main" id="{155FAF57-F713-A569-E0F0-859AAD69E885}"/>
              </a:ext>
            </a:extLst>
          </p:cNvPr>
          <p:cNvSpPr>
            <a:spLocks noGrp="1"/>
          </p:cNvSpPr>
          <p:nvPr>
            <p:ph type="pic" sz="quarter" idx="12"/>
          </p:nvPr>
        </p:nvSpPr>
        <p:spPr>
          <a:xfrm>
            <a:off x="-9144" y="0"/>
            <a:ext cx="6379464" cy="6885432"/>
          </a:xfrm>
          <a:custGeom>
            <a:avLst/>
            <a:gdLst>
              <a:gd name="connsiteX0" fmla="*/ 0 w 6096000"/>
              <a:gd name="connsiteY0" fmla="*/ 6858000 h 6858000"/>
              <a:gd name="connsiteX1" fmla="*/ 1524000 w 6096000"/>
              <a:gd name="connsiteY1" fmla="*/ 0 h 6858000"/>
              <a:gd name="connsiteX2" fmla="*/ 4572000 w 6096000"/>
              <a:gd name="connsiteY2" fmla="*/ 0 h 6858000"/>
              <a:gd name="connsiteX3" fmla="*/ 6096000 w 6096000"/>
              <a:gd name="connsiteY3" fmla="*/ 6858000 h 6858000"/>
              <a:gd name="connsiteX4" fmla="*/ 0 w 6096000"/>
              <a:gd name="connsiteY4" fmla="*/ 6858000 h 6858000"/>
              <a:gd name="connsiteX0" fmla="*/ 268224 w 6364224"/>
              <a:gd name="connsiteY0" fmla="*/ 6858000 h 6858000"/>
              <a:gd name="connsiteX1" fmla="*/ 0 w 6364224"/>
              <a:gd name="connsiteY1" fmla="*/ 0 h 6858000"/>
              <a:gd name="connsiteX2" fmla="*/ 4840224 w 6364224"/>
              <a:gd name="connsiteY2" fmla="*/ 0 h 6858000"/>
              <a:gd name="connsiteX3" fmla="*/ 6364224 w 6364224"/>
              <a:gd name="connsiteY3" fmla="*/ 6858000 h 6858000"/>
              <a:gd name="connsiteX4" fmla="*/ 268224 w 6364224"/>
              <a:gd name="connsiteY4" fmla="*/ 6858000 h 6858000"/>
              <a:gd name="connsiteX0" fmla="*/ 0 w 6379464"/>
              <a:gd name="connsiteY0" fmla="*/ 6885432 h 6885432"/>
              <a:gd name="connsiteX1" fmla="*/ 15240 w 6379464"/>
              <a:gd name="connsiteY1" fmla="*/ 0 h 6885432"/>
              <a:gd name="connsiteX2" fmla="*/ 4855464 w 6379464"/>
              <a:gd name="connsiteY2" fmla="*/ 0 h 6885432"/>
              <a:gd name="connsiteX3" fmla="*/ 6379464 w 6379464"/>
              <a:gd name="connsiteY3" fmla="*/ 6858000 h 6885432"/>
              <a:gd name="connsiteX4" fmla="*/ 0 w 6379464"/>
              <a:gd name="connsiteY4" fmla="*/ 6885432 h 6885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9464" h="6885432">
                <a:moveTo>
                  <a:pt x="0" y="6885432"/>
                </a:moveTo>
                <a:lnTo>
                  <a:pt x="15240" y="0"/>
                </a:lnTo>
                <a:lnTo>
                  <a:pt x="4855464" y="0"/>
                </a:lnTo>
                <a:lnTo>
                  <a:pt x="6379464" y="6858000"/>
                </a:lnTo>
                <a:lnTo>
                  <a:pt x="0" y="6885432"/>
                </a:lnTo>
                <a:close/>
              </a:path>
            </a:pathLst>
          </a:custGeom>
          <a:solidFill>
            <a:schemeClr val="bg1">
              <a:lumMod val="95000"/>
            </a:schemeClr>
          </a:solidFill>
        </p:spPr>
      </p:sp>
    </p:spTree>
    <p:extLst>
      <p:ext uri="{BB962C8B-B14F-4D97-AF65-F5344CB8AC3E}">
        <p14:creationId xmlns:p14="http://schemas.microsoft.com/office/powerpoint/2010/main" val="139221844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643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2DB26-D2C5-E541-9DB3-01B2D48C0990}"/>
              </a:ext>
            </a:extLst>
          </p:cNvPr>
          <p:cNvSpPr>
            <a:spLocks noGrp="1"/>
          </p:cNvSpPr>
          <p:nvPr>
            <p:ph type="ctrTitle"/>
          </p:nvPr>
        </p:nvSpPr>
        <p:spPr>
          <a:xfrm>
            <a:off x="889687" y="1449859"/>
            <a:ext cx="10412628" cy="3958283"/>
          </a:xfrm>
          <a:prstGeom prst="rect">
            <a:avLst/>
          </a:prstGeom>
        </p:spPr>
        <p:txBody>
          <a:bodyPr wrap="square" anchor="ctr">
            <a:noAutofit/>
          </a:bodyPr>
          <a:lstStyle>
            <a:lvl1pPr algn="ctr">
              <a:defRPr sz="9600" b="1" i="0" cap="all" baseline="0">
                <a:latin typeface="Aptos ExtraBold" panose="020B0004020202020204" pitchFamily="34" charset="0"/>
                <a:ea typeface="DIN Condensed" panose="020B0606040000020204" pitchFamily="34" charset="77"/>
              </a:defRPr>
            </a:lvl1pPr>
          </a:lstStyle>
          <a:p>
            <a:r>
              <a:rPr lang="en-US"/>
              <a:t>Click to edit Master title style</a:t>
            </a:r>
          </a:p>
        </p:txBody>
      </p:sp>
    </p:spTree>
    <p:extLst>
      <p:ext uri="{BB962C8B-B14F-4D97-AF65-F5344CB8AC3E}">
        <p14:creationId xmlns:p14="http://schemas.microsoft.com/office/powerpoint/2010/main" val="360464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1A5A-67C6-2B04-F811-5057C2C406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523554-CE5C-5A6F-3E05-4E845AEACF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1EF680-63DB-224C-94A0-8B6587D70CA0}"/>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5" name="Footer Placeholder 4">
            <a:extLst>
              <a:ext uri="{FF2B5EF4-FFF2-40B4-BE49-F238E27FC236}">
                <a16:creationId xmlns:a16="http://schemas.microsoft.com/office/drawing/2014/main" id="{ADE4857F-CFC4-8420-27E2-6AF3745C7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E9EE7-C3F0-29FA-0DC8-AFB6A0481684}"/>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395273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BF7CA-3D31-E167-BD08-0B55A43B6BE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BD71A-9BC2-30A8-3073-DA169B6C56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B3D1D-58A9-2EB0-1B79-A97A4C466D86}"/>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5" name="Footer Placeholder 4">
            <a:extLst>
              <a:ext uri="{FF2B5EF4-FFF2-40B4-BE49-F238E27FC236}">
                <a16:creationId xmlns:a16="http://schemas.microsoft.com/office/drawing/2014/main" id="{18288D62-C9C6-DFD4-AAA4-9998A0E3E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93026-3C3C-CD1B-E2C3-AD0A953C5B8A}"/>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2377006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B1D39-5F15-BD75-F128-AB63484590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57C808-FB17-5943-A099-4A071B8AD1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CD8240-65D0-B802-44B3-3734A811D48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6127DC-DFE0-9D20-2D5D-9E98B671F9D8}"/>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6" name="Footer Placeholder 5">
            <a:extLst>
              <a:ext uri="{FF2B5EF4-FFF2-40B4-BE49-F238E27FC236}">
                <a16:creationId xmlns:a16="http://schemas.microsoft.com/office/drawing/2014/main" id="{8A52CB92-9B6F-455C-1765-BEDFEF67E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9A1091-7D86-1879-F262-44991A3C4E7E}"/>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21107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6DE6-4214-B97B-696A-C0C9A61A2E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5785CC6-E146-6A2E-1F62-BC7F4739F1B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FC81-DA98-66CC-65F5-63AECAE4E61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66489F-2C58-A0F1-8B97-0DC6A3341A5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B1860-FE89-C55C-4DDB-32A94F142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259312-B8F1-550C-6DA2-989E3162AD82}"/>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8" name="Footer Placeholder 7">
            <a:extLst>
              <a:ext uri="{FF2B5EF4-FFF2-40B4-BE49-F238E27FC236}">
                <a16:creationId xmlns:a16="http://schemas.microsoft.com/office/drawing/2014/main" id="{D0ED7681-2EA9-3CF8-231E-573CC2C3C3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B3FD0C-10FC-39AE-9A70-B2E593743D96}"/>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1018492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94F73-5BEF-A17B-797A-3A958C3ECC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BCF654-AE70-E5EB-AFBE-38D0164C29EF}"/>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4" name="Footer Placeholder 3">
            <a:extLst>
              <a:ext uri="{FF2B5EF4-FFF2-40B4-BE49-F238E27FC236}">
                <a16:creationId xmlns:a16="http://schemas.microsoft.com/office/drawing/2014/main" id="{883410F2-929D-73FE-5CD2-7DD208E55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2BD2DE-0865-6E57-368C-BCEE0A5DB75F}"/>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444356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C08C76-D79D-5BBC-2CC6-3E972D63FF3D}"/>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3" name="Footer Placeholder 2">
            <a:extLst>
              <a:ext uri="{FF2B5EF4-FFF2-40B4-BE49-F238E27FC236}">
                <a16:creationId xmlns:a16="http://schemas.microsoft.com/office/drawing/2014/main" id="{97579271-A218-0244-1D8A-F6B5DEA807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8AA9AD-1A26-FEE4-4FC9-3D51060CC42C}"/>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1106436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581F3-3C30-085E-7EE0-3C89D238E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48076-B9DB-DA31-80A2-FE0FF598F1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AC21C6-02EB-881C-F7A7-A3FE8A6DBF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82BCB-59D4-34F6-2DD6-8A3A0C2D25B0}"/>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6" name="Footer Placeholder 5">
            <a:extLst>
              <a:ext uri="{FF2B5EF4-FFF2-40B4-BE49-F238E27FC236}">
                <a16:creationId xmlns:a16="http://schemas.microsoft.com/office/drawing/2014/main" id="{2F996C10-0CAC-B3C7-D640-DC2AE79C7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8E6C0-B175-0AC3-556E-BAD445A3CE88}"/>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872525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46DA-EB0A-71AA-995B-2CF758121C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1BFC6C-CFEA-55E0-AE74-8D94F48648F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BB3224-431F-32C1-5AC7-88DBC71625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48B483-0799-404C-8015-CA8709A0B1FC}"/>
              </a:ext>
            </a:extLst>
          </p:cNvPr>
          <p:cNvSpPr>
            <a:spLocks noGrp="1"/>
          </p:cNvSpPr>
          <p:nvPr>
            <p:ph type="dt" sz="half" idx="10"/>
          </p:nvPr>
        </p:nvSpPr>
        <p:spPr/>
        <p:txBody>
          <a:bodyPr/>
          <a:lstStyle/>
          <a:p>
            <a:fld id="{47A2C42A-B53B-4EA1-A2EE-6699A6DD5865}" type="datetimeFigureOut">
              <a:rPr lang="en-US" smtClean="0"/>
              <a:t>7/28/2025</a:t>
            </a:fld>
            <a:endParaRPr lang="en-US"/>
          </a:p>
        </p:txBody>
      </p:sp>
      <p:sp>
        <p:nvSpPr>
          <p:cNvPr id="6" name="Footer Placeholder 5">
            <a:extLst>
              <a:ext uri="{FF2B5EF4-FFF2-40B4-BE49-F238E27FC236}">
                <a16:creationId xmlns:a16="http://schemas.microsoft.com/office/drawing/2014/main" id="{BE330098-09EC-B752-2513-7714382635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15022-CB9D-A658-3DCE-71C03A0B6545}"/>
              </a:ext>
            </a:extLst>
          </p:cNvPr>
          <p:cNvSpPr>
            <a:spLocks noGrp="1"/>
          </p:cNvSpPr>
          <p:nvPr>
            <p:ph type="sldNum" sz="quarter" idx="12"/>
          </p:nvPr>
        </p:nvSpPr>
        <p:spPr/>
        <p:txBody>
          <a:bodyPr/>
          <a:lstStyle/>
          <a:p>
            <a:fld id="{4F466F3F-B7A8-42BA-9DC6-D02A40AC5649}" type="slidenum">
              <a:rPr lang="en-US" smtClean="0"/>
              <a:t>‹#›</a:t>
            </a:fld>
            <a:endParaRPr lang="en-US"/>
          </a:p>
        </p:txBody>
      </p:sp>
    </p:spTree>
    <p:extLst>
      <p:ext uri="{BB962C8B-B14F-4D97-AF65-F5344CB8AC3E}">
        <p14:creationId xmlns:p14="http://schemas.microsoft.com/office/powerpoint/2010/main" val="2829135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BEB305-CB60-7696-A6C1-3D1D80575C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A2C42A-B53B-4EA1-A2EE-6699A6DD5865}" type="datetimeFigureOut">
              <a:rPr lang="en-US" smtClean="0"/>
              <a:t>7/28/2025</a:t>
            </a:fld>
            <a:endParaRPr lang="en-US"/>
          </a:p>
        </p:txBody>
      </p:sp>
      <p:sp>
        <p:nvSpPr>
          <p:cNvPr id="5" name="Footer Placeholder 4">
            <a:extLst>
              <a:ext uri="{FF2B5EF4-FFF2-40B4-BE49-F238E27FC236}">
                <a16:creationId xmlns:a16="http://schemas.microsoft.com/office/drawing/2014/main" id="{F8C582E7-E47C-BE1D-D74A-7932E5497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DE85CCF-5833-2F0F-185F-5C27055387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466F3F-B7A8-42BA-9DC6-D02A40AC5649}" type="slidenum">
              <a:rPr lang="en-US" smtClean="0"/>
              <a:t>‹#›</a:t>
            </a:fld>
            <a:endParaRPr lang="en-US"/>
          </a:p>
        </p:txBody>
      </p:sp>
      <p:pic>
        <p:nvPicPr>
          <p:cNvPr id="7" name="Picture 6">
            <a:extLst>
              <a:ext uri="{FF2B5EF4-FFF2-40B4-BE49-F238E27FC236}">
                <a16:creationId xmlns:a16="http://schemas.microsoft.com/office/drawing/2014/main" id="{8A3D8BF5-516F-0F56-C37F-9266033D99FE}"/>
              </a:ext>
            </a:extLst>
          </p:cNvPr>
          <p:cNvPicPr>
            <a:picLocks noChangeAspect="1"/>
          </p:cNvPicPr>
          <p:nvPr userDrawn="1"/>
        </p:nvPicPr>
        <p:blipFill>
          <a:blip r:embed="rId17"/>
          <a:stretch>
            <a:fillRect/>
          </a:stretch>
        </p:blipFill>
        <p:spPr>
          <a:xfrm>
            <a:off x="11560197" y="83352"/>
            <a:ext cx="551593" cy="449180"/>
          </a:xfrm>
          <a:prstGeom prst="rect">
            <a:avLst/>
          </a:prstGeom>
        </p:spPr>
      </p:pic>
      <p:cxnSp>
        <p:nvCxnSpPr>
          <p:cNvPr id="8" name="Straight Connector 7">
            <a:extLst>
              <a:ext uri="{FF2B5EF4-FFF2-40B4-BE49-F238E27FC236}">
                <a16:creationId xmlns:a16="http://schemas.microsoft.com/office/drawing/2014/main" id="{92B345A0-4E74-3D1F-FA4D-EE76559665E1}"/>
              </a:ext>
            </a:extLst>
          </p:cNvPr>
          <p:cNvCxnSpPr/>
          <p:nvPr userDrawn="1"/>
        </p:nvCxnSpPr>
        <p:spPr>
          <a:xfrm>
            <a:off x="0" y="612742"/>
            <a:ext cx="12192000" cy="0"/>
          </a:xfrm>
          <a:prstGeom prst="line">
            <a:avLst/>
          </a:prstGeom>
          <a:ln w="38100">
            <a:solidFill>
              <a:srgbClr val="154734"/>
            </a:solidFill>
          </a:ln>
        </p:spPr>
        <p:style>
          <a:lnRef idx="1">
            <a:schemeClr val="accent1"/>
          </a:lnRef>
          <a:fillRef idx="0">
            <a:schemeClr val="accent1"/>
          </a:fillRef>
          <a:effectRef idx="0">
            <a:schemeClr val="accent1"/>
          </a:effectRef>
          <a:fontRef idx="minor">
            <a:schemeClr val="tx1"/>
          </a:fontRef>
        </p:style>
      </p:cxnSp>
      <p:pic>
        <p:nvPicPr>
          <p:cNvPr id="2" name="Picture 4">
            <a:extLst>
              <a:ext uri="{FF2B5EF4-FFF2-40B4-BE49-F238E27FC236}">
                <a16:creationId xmlns:a16="http://schemas.microsoft.com/office/drawing/2014/main" id="{0F3B01E1-73A6-0DED-8F4C-6FAB6CE0FD66}"/>
              </a:ext>
            </a:extLst>
          </p:cNvPr>
          <p:cNvPicPr>
            <a:picLocks noChangeAspect="1"/>
          </p:cNvPicPr>
          <p:nvPr userDrawn="1"/>
        </p:nvPicPr>
        <p:blipFill>
          <a:blip r:embed="rId18"/>
          <a:stretch>
            <a:fillRect/>
          </a:stretch>
        </p:blipFill>
        <p:spPr>
          <a:xfrm>
            <a:off x="0" y="6596112"/>
            <a:ext cx="956656" cy="250725"/>
          </a:xfrm>
          <a:prstGeom prst="rect">
            <a:avLst/>
          </a:prstGeom>
          <a:effectLst/>
        </p:spPr>
      </p:pic>
    </p:spTree>
    <p:extLst>
      <p:ext uri="{BB962C8B-B14F-4D97-AF65-F5344CB8AC3E}">
        <p14:creationId xmlns:p14="http://schemas.microsoft.com/office/powerpoint/2010/main" val="2413721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5"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mst.edu/minerbookbundl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7E40763-87F3-4200-818B-344D3E443165}"/>
              </a:ext>
            </a:extLst>
          </p:cNvPr>
          <p:cNvSpPr txBox="1">
            <a:spLocks noGrp="1"/>
          </p:cNvSpPr>
          <p:nvPr>
            <p:ph type="title" idx="4294967295"/>
          </p:nvPr>
        </p:nvSpPr>
        <p:spPr>
          <a:xfrm>
            <a:off x="104468" y="4373963"/>
            <a:ext cx="11823029" cy="8392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72206" rtl="0" eaLnBrk="1" fontAlgn="auto" latinLnBrk="0" hangingPunct="1">
              <a:lnSpc>
                <a:spcPts val="3666"/>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4734"/>
                </a:solidFill>
                <a:effectLst/>
                <a:uLnTx/>
                <a:uFillTx/>
                <a:latin typeface="Arial" panose="020B0604020202020204" pitchFamily="34" charset="0"/>
                <a:ea typeface="Verdana" panose="020B0604030504040204" pitchFamily="34" charset="0"/>
                <a:cs typeface="Arial" panose="020B0604020202020204" pitchFamily="34" charset="0"/>
              </a:rPr>
              <a:t>INTRODUCING A NEW CAMPUS STORE PARTNER</a:t>
            </a:r>
          </a:p>
        </p:txBody>
      </p:sp>
      <p:pic>
        <p:nvPicPr>
          <p:cNvPr id="12" name="Picture 11" descr="A group of students standing walking on campus.">
            <a:extLst>
              <a:ext uri="{FF2B5EF4-FFF2-40B4-BE49-F238E27FC236}">
                <a16:creationId xmlns:a16="http://schemas.microsoft.com/office/drawing/2014/main" id="{96D50C6E-0A08-D326-2011-337F6DCC9AEC}"/>
              </a:ext>
            </a:extLst>
          </p:cNvPr>
          <p:cNvPicPr>
            <a:picLocks noChangeAspect="1"/>
          </p:cNvPicPr>
          <p:nvPr/>
        </p:nvPicPr>
        <p:blipFill>
          <a:blip r:embed="rId3"/>
          <a:stretch>
            <a:fillRect/>
          </a:stretch>
        </p:blipFill>
        <p:spPr>
          <a:xfrm>
            <a:off x="-1" y="-1"/>
            <a:ext cx="12209743" cy="4206381"/>
          </a:xfrm>
          <a:prstGeom prst="rect">
            <a:avLst/>
          </a:prstGeom>
        </p:spPr>
      </p:pic>
      <p:pic>
        <p:nvPicPr>
          <p:cNvPr id="2" name="Picture 4" descr="Barnes &amp; Noble College logo.">
            <a:extLst>
              <a:ext uri="{FF2B5EF4-FFF2-40B4-BE49-F238E27FC236}">
                <a16:creationId xmlns:a16="http://schemas.microsoft.com/office/drawing/2014/main" id="{93FAE483-CEE1-704A-3F3C-D0FB97DE7101}"/>
              </a:ext>
            </a:extLst>
          </p:cNvPr>
          <p:cNvPicPr>
            <a:picLocks noChangeAspect="1"/>
          </p:cNvPicPr>
          <p:nvPr/>
        </p:nvPicPr>
        <p:blipFill>
          <a:blip r:embed="rId4"/>
          <a:stretch>
            <a:fillRect/>
          </a:stretch>
        </p:blipFill>
        <p:spPr>
          <a:xfrm>
            <a:off x="3480755" y="5213171"/>
            <a:ext cx="4386353" cy="1149596"/>
          </a:xfrm>
          <a:prstGeom prst="rect">
            <a:avLst/>
          </a:prstGeom>
          <a:effectLst/>
        </p:spPr>
      </p:pic>
      <p:sp>
        <p:nvSpPr>
          <p:cNvPr id="7" name="Rectangle 6">
            <a:extLst>
              <a:ext uri="{FF2B5EF4-FFF2-40B4-BE49-F238E27FC236}">
                <a16:creationId xmlns:a16="http://schemas.microsoft.com/office/drawing/2014/main" id="{AD75C730-23B1-547E-B445-9D5B481E7C64}"/>
              </a:ext>
              <a:ext uri="{C183D7F6-B498-43B3-948B-1728B52AA6E4}">
                <adec:decorative xmlns:adec="http://schemas.microsoft.com/office/drawing/2017/decorative" val="1"/>
              </a:ext>
            </a:extLst>
          </p:cNvPr>
          <p:cNvSpPr/>
          <p:nvPr/>
        </p:nvSpPr>
        <p:spPr>
          <a:xfrm>
            <a:off x="56342" y="6219963"/>
            <a:ext cx="1582994" cy="6074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34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5CDC-B1AC-972D-A62C-9B83614D6C03}"/>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CD4DF04C-79E1-1BF6-C876-F873C5AF52B8}"/>
              </a:ext>
            </a:extLst>
          </p:cNvPr>
          <p:cNvSpPr txBox="1">
            <a:spLocks noGrp="1"/>
          </p:cNvSpPr>
          <p:nvPr>
            <p:ph type="title" idx="4294967295"/>
          </p:nvPr>
        </p:nvSpPr>
        <p:spPr>
          <a:xfrm>
            <a:off x="351109" y="74105"/>
            <a:ext cx="9456004" cy="566705"/>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54734"/>
                </a:solidFill>
                <a:effectLst/>
                <a:uLnTx/>
                <a:uFillTx/>
                <a:latin typeface="Aptos ExtraBold" panose="020B0004020202020204" pitchFamily="34" charset="0"/>
                <a:ea typeface="DIN Condensed" panose="020B0606040000020204" pitchFamily="34" charset="77"/>
                <a:cs typeface="Arial"/>
              </a:rPr>
              <a:t>HOW IT WORKS</a:t>
            </a:r>
          </a:p>
        </p:txBody>
      </p:sp>
      <p:grpSp>
        <p:nvGrpSpPr>
          <p:cNvPr id="46" name="Group 45">
            <a:extLst>
              <a:ext uri="{FF2B5EF4-FFF2-40B4-BE49-F238E27FC236}">
                <a16:creationId xmlns:a16="http://schemas.microsoft.com/office/drawing/2014/main" id="{2BFABB50-F90E-AA3A-4066-FE1F7A3E0B57}"/>
              </a:ext>
              <a:ext uri="{C183D7F6-B498-43B3-948B-1728B52AA6E4}">
                <adec:decorative xmlns:adec="http://schemas.microsoft.com/office/drawing/2017/decorative" val="1"/>
              </a:ext>
            </a:extLst>
          </p:cNvPr>
          <p:cNvGrpSpPr/>
          <p:nvPr/>
        </p:nvGrpSpPr>
        <p:grpSpPr>
          <a:xfrm>
            <a:off x="560084" y="1285876"/>
            <a:ext cx="3482312" cy="4999176"/>
            <a:chOff x="560084" y="1449859"/>
            <a:chExt cx="3482312" cy="4950941"/>
          </a:xfrm>
        </p:grpSpPr>
        <p:sp>
          <p:nvSpPr>
            <p:cNvPr id="9" name="Rounded Rectangle 8">
              <a:extLst>
                <a:ext uri="{FF2B5EF4-FFF2-40B4-BE49-F238E27FC236}">
                  <a16:creationId xmlns:a16="http://schemas.microsoft.com/office/drawing/2014/main" id="{D87FD5F4-E3C4-5C2A-B6CC-2BDC7F64A13B}"/>
                </a:ext>
              </a:extLst>
            </p:cNvPr>
            <p:cNvSpPr/>
            <p:nvPr/>
          </p:nvSpPr>
          <p:spPr>
            <a:xfrm>
              <a:off x="560084" y="1449859"/>
              <a:ext cx="3472420" cy="4950941"/>
            </a:xfrm>
            <a:prstGeom prst="roundRect">
              <a:avLst>
                <a:gd name="adj" fmla="val 69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54421ED-DA34-9A75-CCF7-7516272A3B22}"/>
                </a:ext>
              </a:extLst>
            </p:cNvPr>
            <p:cNvSpPr txBox="1"/>
            <p:nvPr/>
          </p:nvSpPr>
          <p:spPr>
            <a:xfrm>
              <a:off x="978026" y="5337706"/>
              <a:ext cx="2656320" cy="627665"/>
            </a:xfrm>
            <a:prstGeom prst="rect">
              <a:avLst/>
            </a:prstGeom>
            <a:noFill/>
          </p:spPr>
          <p:txBody>
            <a:bodyPr wrap="square" rtlCol="0">
              <a:spAutoFit/>
            </a:bodyPr>
            <a:lstStyle/>
            <a:p>
              <a:pPr marL="73152" algn="ctr">
                <a:spcBef>
                  <a:spcPts val="100"/>
                </a:spcBef>
              </a:pPr>
              <a:r>
                <a:rPr lang="en-US" sz="1600" b="1">
                  <a:solidFill>
                    <a:srgbClr val="154734"/>
                  </a:solidFill>
                  <a:latin typeface="Aptos" panose="020B0004020202020204" pitchFamily="34" charset="0"/>
                </a:rPr>
                <a:t>Bookstore begins to prepare their materials</a:t>
              </a:r>
            </a:p>
          </p:txBody>
        </p:sp>
        <p:sp>
          <p:nvSpPr>
            <p:cNvPr id="13" name="TextBox 12">
              <a:extLst>
                <a:ext uri="{FF2B5EF4-FFF2-40B4-BE49-F238E27FC236}">
                  <a16:creationId xmlns:a16="http://schemas.microsoft.com/office/drawing/2014/main" id="{96C3802E-A185-17C7-1012-6AFC69BBD91F}"/>
                </a:ext>
              </a:extLst>
            </p:cNvPr>
            <p:cNvSpPr txBox="1"/>
            <p:nvPr/>
          </p:nvSpPr>
          <p:spPr>
            <a:xfrm>
              <a:off x="569976" y="4545301"/>
              <a:ext cx="3472420" cy="458981"/>
            </a:xfrm>
            <a:prstGeom prst="rect">
              <a:avLst/>
            </a:prstGeom>
            <a:noFill/>
          </p:spPr>
          <p:txBody>
            <a:bodyPr wrap="square" rtlCol="0" anchor="b">
              <a:spAutoFit/>
            </a:bodyPr>
            <a:lstStyle/>
            <a:p>
              <a:pPr marL="73152" algn="ctr">
                <a:lnSpc>
                  <a:spcPts val="2600"/>
                </a:lnSpc>
                <a:spcBef>
                  <a:spcPts val="100"/>
                </a:spcBef>
              </a:pPr>
              <a:r>
                <a:rPr lang="en-US" sz="2400" b="1">
                  <a:solidFill>
                    <a:srgbClr val="154734"/>
                  </a:solidFill>
                  <a:latin typeface="Aptos ExtraBold" panose="020B0004020202020204" pitchFamily="34" charset="0"/>
                </a:rPr>
                <a:t>REGISTER FOR CLASS</a:t>
              </a:r>
            </a:p>
          </p:txBody>
        </p:sp>
      </p:grpSp>
      <p:pic>
        <p:nvPicPr>
          <p:cNvPr id="60" name="Picture 59" descr="A man working on a laptop.">
            <a:extLst>
              <a:ext uri="{FF2B5EF4-FFF2-40B4-BE49-F238E27FC236}">
                <a16:creationId xmlns:a16="http://schemas.microsoft.com/office/drawing/2014/main" id="{1B1CB0FF-862B-0F8A-F857-F2A7BE99DA7B}"/>
              </a:ext>
            </a:extLst>
          </p:cNvPr>
          <p:cNvPicPr>
            <a:picLocks noChangeAspect="1"/>
          </p:cNvPicPr>
          <p:nvPr/>
        </p:nvPicPr>
        <p:blipFill>
          <a:blip r:embed="rId3"/>
          <a:srcRect l="14314" r="12640"/>
          <a:stretch/>
        </p:blipFill>
        <p:spPr>
          <a:xfrm>
            <a:off x="560085" y="1117163"/>
            <a:ext cx="3441900" cy="3154680"/>
          </a:xfrm>
          <a:prstGeom prst="round2SameRect">
            <a:avLst/>
          </a:prstGeom>
        </p:spPr>
      </p:pic>
      <p:sp>
        <p:nvSpPr>
          <p:cNvPr id="11" name="Rounded Rectangle 10">
            <a:extLst>
              <a:ext uri="{FF2B5EF4-FFF2-40B4-BE49-F238E27FC236}">
                <a16:creationId xmlns:a16="http://schemas.microsoft.com/office/drawing/2014/main" id="{03FDB7C9-E5DE-8F3E-62BD-CAEC48BF07A5}"/>
              </a:ext>
              <a:ext uri="{C183D7F6-B498-43B3-948B-1728B52AA6E4}">
                <adec:decorative xmlns:adec="http://schemas.microsoft.com/office/drawing/2017/decorative" val="1"/>
              </a:ext>
            </a:extLst>
          </p:cNvPr>
          <p:cNvSpPr/>
          <p:nvPr/>
        </p:nvSpPr>
        <p:spPr>
          <a:xfrm>
            <a:off x="4364734" y="1078602"/>
            <a:ext cx="3472420" cy="5231686"/>
          </a:xfrm>
          <a:prstGeom prst="roundRect">
            <a:avLst>
              <a:gd name="adj" fmla="val 69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descr="A tablet showing an email from B&amp;N College.">
            <a:extLst>
              <a:ext uri="{FF2B5EF4-FFF2-40B4-BE49-F238E27FC236}">
                <a16:creationId xmlns:a16="http://schemas.microsoft.com/office/drawing/2014/main" id="{FF72C84B-9931-354B-7031-E5F720BCFA98}"/>
              </a:ext>
              <a:ext uri="{C183D7F6-B498-43B3-948B-1728B52AA6E4}">
                <adec:decorative xmlns:adec="http://schemas.microsoft.com/office/drawing/2017/decorative" val="0"/>
              </a:ext>
            </a:extLst>
          </p:cNvPr>
          <p:cNvGrpSpPr/>
          <p:nvPr/>
        </p:nvGrpSpPr>
        <p:grpSpPr>
          <a:xfrm>
            <a:off x="4808563" y="1176288"/>
            <a:ext cx="2584761" cy="3294159"/>
            <a:chOff x="4808563" y="1176288"/>
            <a:chExt cx="2584761" cy="3294159"/>
          </a:xfrm>
        </p:grpSpPr>
        <p:pic>
          <p:nvPicPr>
            <p:cNvPr id="1026" name="Picture 2" descr="Ipad White Transparent Images – Browse 1,374 Stock Photos, Vectors, and  Video | Adobe Stock">
              <a:extLst>
                <a:ext uri="{FF2B5EF4-FFF2-40B4-BE49-F238E27FC236}">
                  <a16:creationId xmlns:a16="http://schemas.microsoft.com/office/drawing/2014/main" id="{FDDB2245-D99A-FEBA-F0D1-BF4750B728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535" r="28260"/>
            <a:stretch/>
          </p:blipFill>
          <p:spPr bwMode="auto">
            <a:xfrm>
              <a:off x="4808563" y="1176288"/>
              <a:ext cx="2584761" cy="3294159"/>
            </a:xfrm>
            <a:prstGeom prst="flowChartAlternateProcess">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and holding laptops&#10;&#10;AI-generated content may be incorrect.">
              <a:extLst>
                <a:ext uri="{FF2B5EF4-FFF2-40B4-BE49-F238E27FC236}">
                  <a16:creationId xmlns:a16="http://schemas.microsoft.com/office/drawing/2014/main" id="{78902E18-AE12-550B-CC4E-700695E2A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4079" y="1373939"/>
              <a:ext cx="2018096" cy="2807884"/>
            </a:xfrm>
            <a:prstGeom prst="rect">
              <a:avLst/>
            </a:prstGeom>
          </p:spPr>
        </p:pic>
      </p:grpSp>
      <p:sp>
        <p:nvSpPr>
          <p:cNvPr id="15" name="TextBox 14">
            <a:extLst>
              <a:ext uri="{FF2B5EF4-FFF2-40B4-BE49-F238E27FC236}">
                <a16:creationId xmlns:a16="http://schemas.microsoft.com/office/drawing/2014/main" id="{1F3AEAED-578E-5F59-2673-1D9652967D40}"/>
              </a:ext>
            </a:extLst>
          </p:cNvPr>
          <p:cNvSpPr txBox="1"/>
          <p:nvPr/>
        </p:nvSpPr>
        <p:spPr>
          <a:xfrm>
            <a:off x="4354844" y="4553376"/>
            <a:ext cx="3472420" cy="761042"/>
          </a:xfrm>
          <a:prstGeom prst="rect">
            <a:avLst/>
          </a:prstGeom>
          <a:noFill/>
        </p:spPr>
        <p:txBody>
          <a:bodyPr wrap="square" rtlCol="0" anchor="b">
            <a:spAutoFit/>
          </a:bodyPr>
          <a:lstStyle/>
          <a:p>
            <a:pPr marL="73152" algn="ctr">
              <a:lnSpc>
                <a:spcPts val="2600"/>
              </a:lnSpc>
              <a:spcBef>
                <a:spcPts val="100"/>
              </a:spcBef>
            </a:pPr>
            <a:r>
              <a:rPr lang="en-US" sz="2400" b="1">
                <a:solidFill>
                  <a:srgbClr val="154734"/>
                </a:solidFill>
                <a:latin typeface="Aptos ExtraBold" panose="020B0004020202020204" pitchFamily="34" charset="0"/>
              </a:rPr>
              <a:t>SELECT PREFERRED DELIVERY METHOD</a:t>
            </a:r>
          </a:p>
        </p:txBody>
      </p:sp>
      <p:sp>
        <p:nvSpPr>
          <p:cNvPr id="14" name="TextBox 13">
            <a:extLst>
              <a:ext uri="{FF2B5EF4-FFF2-40B4-BE49-F238E27FC236}">
                <a16:creationId xmlns:a16="http://schemas.microsoft.com/office/drawing/2014/main" id="{76397156-50D6-9CBE-0346-A2CB17276620}"/>
              </a:ext>
            </a:extLst>
          </p:cNvPr>
          <p:cNvSpPr txBox="1"/>
          <p:nvPr/>
        </p:nvSpPr>
        <p:spPr>
          <a:xfrm>
            <a:off x="4525704" y="5339989"/>
            <a:ext cx="3159730" cy="584775"/>
          </a:xfrm>
          <a:prstGeom prst="rect">
            <a:avLst/>
          </a:prstGeom>
          <a:noFill/>
        </p:spPr>
        <p:txBody>
          <a:bodyPr wrap="square" rtlCol="0">
            <a:spAutoFit/>
          </a:bodyPr>
          <a:lstStyle/>
          <a:p>
            <a:pPr marL="73152" algn="ctr">
              <a:spcBef>
                <a:spcPts val="100"/>
              </a:spcBef>
            </a:pPr>
            <a:r>
              <a:rPr lang="en-US" sz="1600" b="1">
                <a:solidFill>
                  <a:srgbClr val="154734"/>
                </a:solidFill>
                <a:latin typeface="Aptos" panose="020B0004020202020204" pitchFamily="34" charset="0"/>
              </a:rPr>
              <a:t>Select in store pickup or delivery in the program portal</a:t>
            </a:r>
          </a:p>
        </p:txBody>
      </p:sp>
      <p:grpSp>
        <p:nvGrpSpPr>
          <p:cNvPr id="48" name="Group 47">
            <a:extLst>
              <a:ext uri="{FF2B5EF4-FFF2-40B4-BE49-F238E27FC236}">
                <a16:creationId xmlns:a16="http://schemas.microsoft.com/office/drawing/2014/main" id="{26F1FBD7-4BCE-A4B2-3C3A-9532A8E52E7F}"/>
              </a:ext>
              <a:ext uri="{C183D7F6-B498-43B3-948B-1728B52AA6E4}">
                <adec:decorative xmlns:adec="http://schemas.microsoft.com/office/drawing/2017/decorative" val="1"/>
              </a:ext>
            </a:extLst>
          </p:cNvPr>
          <p:cNvGrpSpPr/>
          <p:nvPr/>
        </p:nvGrpSpPr>
        <p:grpSpPr>
          <a:xfrm>
            <a:off x="8159494" y="1672420"/>
            <a:ext cx="3472420" cy="4612631"/>
            <a:chOff x="8159494" y="1449859"/>
            <a:chExt cx="3472420" cy="4950941"/>
          </a:xfrm>
        </p:grpSpPr>
        <p:sp>
          <p:nvSpPr>
            <p:cNvPr id="10" name="Rounded Rectangle 9">
              <a:extLst>
                <a:ext uri="{FF2B5EF4-FFF2-40B4-BE49-F238E27FC236}">
                  <a16:creationId xmlns:a16="http://schemas.microsoft.com/office/drawing/2014/main" id="{FA006A4F-0262-CA80-0A1D-924247477028}"/>
                </a:ext>
              </a:extLst>
            </p:cNvPr>
            <p:cNvSpPr/>
            <p:nvPr/>
          </p:nvSpPr>
          <p:spPr>
            <a:xfrm>
              <a:off x="8159494" y="1449859"/>
              <a:ext cx="3472420" cy="4950941"/>
            </a:xfrm>
            <a:prstGeom prst="roundRect">
              <a:avLst>
                <a:gd name="adj" fmla="val 695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5978635-B2C2-51D5-E19C-8E3DA428F118}"/>
                </a:ext>
              </a:extLst>
            </p:cNvPr>
            <p:cNvSpPr txBox="1"/>
            <p:nvPr/>
          </p:nvSpPr>
          <p:spPr>
            <a:xfrm>
              <a:off x="8247888" y="5241792"/>
              <a:ext cx="3280498" cy="891946"/>
            </a:xfrm>
            <a:prstGeom prst="rect">
              <a:avLst/>
            </a:prstGeom>
            <a:noFill/>
          </p:spPr>
          <p:txBody>
            <a:bodyPr wrap="square" rtlCol="0">
              <a:spAutoFit/>
            </a:bodyPr>
            <a:lstStyle/>
            <a:p>
              <a:pPr marL="73152" algn="ctr">
                <a:spcBef>
                  <a:spcPts val="100"/>
                </a:spcBef>
              </a:pPr>
              <a:r>
                <a:rPr lang="en-US" sz="1600" b="1">
                  <a:solidFill>
                    <a:srgbClr val="154734"/>
                  </a:solidFill>
                  <a:latin typeface="Aptos" panose="020B0004020202020204" pitchFamily="34" charset="0"/>
                </a:rPr>
                <a:t>Packaged materials and digital content are available to the student by the first day of class</a:t>
              </a:r>
            </a:p>
          </p:txBody>
        </p:sp>
        <p:sp>
          <p:nvSpPr>
            <p:cNvPr id="17" name="TextBox 16">
              <a:extLst>
                <a:ext uri="{FF2B5EF4-FFF2-40B4-BE49-F238E27FC236}">
                  <a16:creationId xmlns:a16="http://schemas.microsoft.com/office/drawing/2014/main" id="{9EBD16B4-FD52-DC3D-513E-7E6655AE2976}"/>
                </a:ext>
              </a:extLst>
            </p:cNvPr>
            <p:cNvSpPr txBox="1"/>
            <p:nvPr/>
          </p:nvSpPr>
          <p:spPr>
            <a:xfrm>
              <a:off x="8159494" y="4594006"/>
              <a:ext cx="3472420" cy="458981"/>
            </a:xfrm>
            <a:prstGeom prst="rect">
              <a:avLst/>
            </a:prstGeom>
            <a:noFill/>
          </p:spPr>
          <p:txBody>
            <a:bodyPr wrap="square" rtlCol="0" anchor="b">
              <a:spAutoFit/>
            </a:bodyPr>
            <a:lstStyle/>
            <a:p>
              <a:pPr marL="73152" algn="ctr">
                <a:lnSpc>
                  <a:spcPts val="2600"/>
                </a:lnSpc>
                <a:spcBef>
                  <a:spcPts val="100"/>
                </a:spcBef>
              </a:pPr>
              <a:r>
                <a:rPr lang="en-US" sz="2400" b="1">
                  <a:solidFill>
                    <a:srgbClr val="154734"/>
                  </a:solidFill>
                  <a:latin typeface="Aptos ExtraBold" panose="020B0004020202020204" pitchFamily="34" charset="0"/>
                </a:rPr>
                <a:t>RECEIVE MATERIALS</a:t>
              </a:r>
            </a:p>
          </p:txBody>
        </p:sp>
        <p:grpSp>
          <p:nvGrpSpPr>
            <p:cNvPr id="19" name="Group 18">
              <a:extLst>
                <a:ext uri="{FF2B5EF4-FFF2-40B4-BE49-F238E27FC236}">
                  <a16:creationId xmlns:a16="http://schemas.microsoft.com/office/drawing/2014/main" id="{BA51AB0D-92AA-4044-7911-3000D4F2D66E}"/>
                </a:ext>
              </a:extLst>
            </p:cNvPr>
            <p:cNvGrpSpPr/>
            <p:nvPr/>
          </p:nvGrpSpPr>
          <p:grpSpPr>
            <a:xfrm>
              <a:off x="8865530" y="1788175"/>
              <a:ext cx="1519930" cy="55908"/>
              <a:chOff x="1874044" y="1147763"/>
              <a:chExt cx="4479131" cy="180975"/>
            </a:xfrm>
          </p:grpSpPr>
          <p:sp>
            <p:nvSpPr>
              <p:cNvPr id="24" name="Rectangle 23">
                <a:extLst>
                  <a:ext uri="{FF2B5EF4-FFF2-40B4-BE49-F238E27FC236}">
                    <a16:creationId xmlns:a16="http://schemas.microsoft.com/office/drawing/2014/main" id="{39E6E11B-69E3-9B2C-E1EB-D44EE93BF997}"/>
                  </a:ext>
                </a:extLst>
              </p:cNvPr>
              <p:cNvSpPr/>
              <p:nvPr/>
            </p:nvSpPr>
            <p:spPr>
              <a:xfrm>
                <a:off x="5753100" y="1152524"/>
                <a:ext cx="600075" cy="152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5ECD5AEF-AA50-D7A6-1674-4D45F70C351C}"/>
                  </a:ext>
                </a:extLst>
              </p:cNvPr>
              <p:cNvSpPr/>
              <p:nvPr/>
            </p:nvSpPr>
            <p:spPr>
              <a:xfrm>
                <a:off x="1874044" y="1147763"/>
                <a:ext cx="159544" cy="18097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grpSp>
      <p:pic>
        <p:nvPicPr>
          <p:cNvPr id="56" name="Picture 55" descr="A person holding books.&#10;">
            <a:extLst>
              <a:ext uri="{FF2B5EF4-FFF2-40B4-BE49-F238E27FC236}">
                <a16:creationId xmlns:a16="http://schemas.microsoft.com/office/drawing/2014/main" id="{C5510D4C-EBBD-E63E-BD61-CCC0D3E48C92}"/>
              </a:ext>
            </a:extLst>
          </p:cNvPr>
          <p:cNvPicPr>
            <a:picLocks noChangeAspect="1"/>
          </p:cNvPicPr>
          <p:nvPr/>
        </p:nvPicPr>
        <p:blipFill>
          <a:blip r:embed="rId6">
            <a:extLst>
              <a:ext uri="{28A0092B-C50C-407E-A947-70E740481C1C}">
                <a14:useLocalDpi xmlns:a14="http://schemas.microsoft.com/office/drawing/2010/main" val="0"/>
              </a:ext>
            </a:extLst>
          </a:blip>
          <a:srcRect t="5596" b="7510"/>
          <a:stretch/>
        </p:blipFill>
        <p:spPr>
          <a:xfrm>
            <a:off x="8169384" y="1133044"/>
            <a:ext cx="3441899" cy="3154446"/>
          </a:xfrm>
          <a:prstGeom prst="round2SameRect">
            <a:avLst/>
          </a:prstGeom>
        </p:spPr>
      </p:pic>
    </p:spTree>
    <p:extLst>
      <p:ext uri="{BB962C8B-B14F-4D97-AF65-F5344CB8AC3E}">
        <p14:creationId xmlns:p14="http://schemas.microsoft.com/office/powerpoint/2010/main" val="2991349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idx="4294967295"/>
          </p:nvPr>
        </p:nvSpPr>
        <p:spPr>
          <a:xfrm>
            <a:off x="166295" y="86483"/>
            <a:ext cx="12192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sz="2800" b="1">
                <a:solidFill>
                  <a:srgbClr val="0070C0"/>
                </a:solidFill>
                <a:latin typeface="Proxima Nova" panose="020B060402020202020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54734"/>
                </a:solidFill>
                <a:effectLst/>
                <a:uLnTx/>
                <a:uFillTx/>
                <a:latin typeface="Aptos Black" panose="020B0004020202020204" pitchFamily="34" charset="0"/>
                <a:ea typeface="+mn-ea"/>
                <a:cs typeface="Arial" panose="020B0604020202020204" pitchFamily="34" charset="0"/>
              </a:rPr>
              <a:t>MINER BOOK BUNDLE STUDENT COMMUNICATION</a:t>
            </a:r>
          </a:p>
        </p:txBody>
      </p:sp>
      <p:sp>
        <p:nvSpPr>
          <p:cNvPr id="3" name="TextBox 2">
            <a:extLst>
              <a:ext uri="{FF2B5EF4-FFF2-40B4-BE49-F238E27FC236}">
                <a16:creationId xmlns:a16="http://schemas.microsoft.com/office/drawing/2014/main" id="{504CC03D-82E7-498E-B314-B30ADE7357A9}"/>
              </a:ext>
            </a:extLst>
          </p:cNvPr>
          <p:cNvSpPr txBox="1"/>
          <p:nvPr/>
        </p:nvSpPr>
        <p:spPr>
          <a:xfrm>
            <a:off x="452425" y="856773"/>
            <a:ext cx="3338195" cy="461665"/>
          </a:xfrm>
          <a:prstGeom prst="rect">
            <a:avLst/>
          </a:prstGeom>
          <a:noFill/>
        </p:spPr>
        <p:txBody>
          <a:bodyPr wrap="square" rtlCol="0">
            <a:spAutoFit/>
          </a:bodyPr>
          <a:lstStyle>
            <a:defPPr marR="0" lvl="0" algn="l" rtl="0">
              <a:lnSpc>
                <a:spcPct val="100000"/>
              </a:lnSpc>
              <a:spcBef>
                <a:spcPts val="0"/>
              </a:spcBef>
              <a:spcAft>
                <a:spcPts val="0"/>
              </a:spcAft>
            </a:defPPr>
            <a:lvl1pPr algn="ctr">
              <a:defRPr sz="900" b="1">
                <a:latin typeface="Proxima Nova" panose="020B0604020202020204" charset="0"/>
              </a:defRPr>
            </a:lvl1pPr>
          </a:lstStyle>
          <a:p>
            <a:r>
              <a:rPr lang="en-US" sz="1200">
                <a:solidFill>
                  <a:srgbClr val="154734"/>
                </a:solidFill>
                <a:latin typeface="Arial" panose="020B0604020202020204" pitchFamily="34" charset="0"/>
                <a:cs typeface="Arial" panose="020B0604020202020204" pitchFamily="34" charset="0"/>
              </a:rPr>
              <a:t>Welcome Email</a:t>
            </a:r>
          </a:p>
          <a:p>
            <a:r>
              <a:rPr lang="en-US" sz="1200" b="0">
                <a:solidFill>
                  <a:srgbClr val="464646"/>
                </a:solidFill>
                <a:latin typeface="Arial" panose="020B0604020202020204" pitchFamily="34" charset="0"/>
                <a:cs typeface="Arial" panose="020B0604020202020204" pitchFamily="34" charset="0"/>
              </a:rPr>
              <a:t>Sent 35 days prior to the start of class</a:t>
            </a:r>
          </a:p>
        </p:txBody>
      </p:sp>
      <p:pic>
        <p:nvPicPr>
          <p:cNvPr id="7" name="Picture 6" descr="The welcome email.">
            <a:extLst>
              <a:ext uri="{FF2B5EF4-FFF2-40B4-BE49-F238E27FC236}">
                <a16:creationId xmlns:a16="http://schemas.microsoft.com/office/drawing/2014/main" id="{0F6626CA-1B01-80FF-2208-70A3F5297F79}"/>
              </a:ext>
            </a:extLst>
          </p:cNvPr>
          <p:cNvPicPr>
            <a:picLocks noChangeAspect="1"/>
          </p:cNvPicPr>
          <p:nvPr/>
        </p:nvPicPr>
        <p:blipFill>
          <a:blip r:embed="rId3">
            <a:extLst>
              <a:ext uri="{28A0092B-C50C-407E-A947-70E740481C1C}">
                <a14:useLocalDpi xmlns:a14="http://schemas.microsoft.com/office/drawing/2010/main" val="0"/>
              </a:ext>
            </a:extLst>
          </a:blip>
          <a:srcRect t="5833" b="23204"/>
          <a:stretch>
            <a:fillRect/>
          </a:stretch>
        </p:blipFill>
        <p:spPr>
          <a:xfrm>
            <a:off x="661845" y="1561971"/>
            <a:ext cx="2790382" cy="468138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7AB673D-4CA5-436C-94B3-C9278B72510D}"/>
              </a:ext>
            </a:extLst>
          </p:cNvPr>
          <p:cNvSpPr txBox="1"/>
          <p:nvPr/>
        </p:nvSpPr>
        <p:spPr>
          <a:xfrm>
            <a:off x="4193980" y="856773"/>
            <a:ext cx="3526334" cy="646331"/>
          </a:xfrm>
          <a:prstGeom prst="rect">
            <a:avLst/>
          </a:prstGeom>
          <a:noFill/>
        </p:spPr>
        <p:txBody>
          <a:bodyPr wrap="square" rtlCol="0">
            <a:spAutoFit/>
          </a:bodyPr>
          <a:lstStyle>
            <a:defPPr marR="0" lvl="0" algn="l" rtl="0">
              <a:lnSpc>
                <a:spcPct val="100000"/>
              </a:lnSpc>
              <a:spcBef>
                <a:spcPts val="0"/>
              </a:spcBef>
              <a:spcAft>
                <a:spcPts val="0"/>
              </a:spcAft>
            </a:defPPr>
            <a:lvl1pPr algn="ctr">
              <a:defRPr sz="900" b="1">
                <a:latin typeface="Proxima Nova" panose="020B0604020202020204" charset="0"/>
              </a:defRPr>
            </a:lvl1pPr>
          </a:lstStyle>
          <a:p>
            <a:r>
              <a:rPr lang="en-US" sz="1200">
                <a:solidFill>
                  <a:srgbClr val="154734"/>
                </a:solidFill>
                <a:latin typeface="Arial" panose="020B0604020202020204" pitchFamily="34" charset="0"/>
                <a:cs typeface="Arial" panose="020B0604020202020204" pitchFamily="34" charset="0"/>
              </a:rPr>
              <a:t>Selection Email</a:t>
            </a:r>
          </a:p>
          <a:p>
            <a:r>
              <a:rPr lang="en-US" sz="1200" b="0">
                <a:solidFill>
                  <a:srgbClr val="464646"/>
                </a:solidFill>
                <a:latin typeface="Arial" panose="020B0604020202020204" pitchFamily="34" charset="0"/>
                <a:cs typeface="Arial" panose="020B0604020202020204" pitchFamily="34" charset="0"/>
              </a:rPr>
              <a:t>Sent 30 days prior to the start of class and every seven days until selection is confirmed</a:t>
            </a:r>
          </a:p>
        </p:txBody>
      </p:sp>
      <p:pic>
        <p:nvPicPr>
          <p:cNvPr id="13" name="Picture 12" descr="The selection email.">
            <a:extLst>
              <a:ext uri="{FF2B5EF4-FFF2-40B4-BE49-F238E27FC236}">
                <a16:creationId xmlns:a16="http://schemas.microsoft.com/office/drawing/2014/main" id="{263A9F5F-33CC-D0E2-BD56-DDA23E4747BA}"/>
              </a:ext>
            </a:extLst>
          </p:cNvPr>
          <p:cNvPicPr>
            <a:picLocks noChangeAspect="1"/>
          </p:cNvPicPr>
          <p:nvPr/>
        </p:nvPicPr>
        <p:blipFill>
          <a:blip r:embed="rId4">
            <a:extLst>
              <a:ext uri="{28A0092B-C50C-407E-A947-70E740481C1C}">
                <a14:useLocalDpi xmlns:a14="http://schemas.microsoft.com/office/drawing/2010/main" val="0"/>
              </a:ext>
            </a:extLst>
          </a:blip>
          <a:srcRect t="8287" b="21884"/>
          <a:stretch>
            <a:fillRect/>
          </a:stretch>
        </p:blipFill>
        <p:spPr>
          <a:xfrm>
            <a:off x="4211135" y="1561971"/>
            <a:ext cx="3626507" cy="462252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AEE01A0-EA6E-408D-9261-EAA9CD1C6726}"/>
              </a:ext>
            </a:extLst>
          </p:cNvPr>
          <p:cNvSpPr txBox="1"/>
          <p:nvPr/>
        </p:nvSpPr>
        <p:spPr>
          <a:xfrm>
            <a:off x="7761439" y="856773"/>
            <a:ext cx="3979147" cy="461665"/>
          </a:xfrm>
          <a:prstGeom prst="rect">
            <a:avLst/>
          </a:prstGeom>
          <a:noFill/>
        </p:spPr>
        <p:txBody>
          <a:bodyPr wrap="square" rtlCol="0">
            <a:spAutoFit/>
          </a:bodyPr>
          <a:lstStyle>
            <a:defPPr marR="0" lvl="0" algn="l" rtl="0">
              <a:lnSpc>
                <a:spcPct val="100000"/>
              </a:lnSpc>
              <a:spcBef>
                <a:spcPts val="0"/>
              </a:spcBef>
              <a:spcAft>
                <a:spcPts val="0"/>
              </a:spcAft>
            </a:defPPr>
            <a:lvl1pPr algn="ctr">
              <a:defRPr sz="900" b="1">
                <a:latin typeface="Proxima Nova" panose="020B0604020202020204" charset="0"/>
              </a:defRPr>
            </a:lvl1pPr>
          </a:lstStyle>
          <a:p>
            <a:r>
              <a:rPr lang="en-US" sz="1200">
                <a:solidFill>
                  <a:srgbClr val="154734"/>
                </a:solidFill>
                <a:latin typeface="Arial" panose="020B0604020202020204" pitchFamily="34" charset="0"/>
                <a:cs typeface="Arial" panose="020B0604020202020204" pitchFamily="34" charset="0"/>
              </a:rPr>
              <a:t>Course Change Email</a:t>
            </a:r>
          </a:p>
          <a:p>
            <a:r>
              <a:rPr lang="en-US" sz="1200" b="0">
                <a:solidFill>
                  <a:srgbClr val="464646"/>
                </a:solidFill>
                <a:latin typeface="Arial" panose="020B0604020202020204" pitchFamily="34" charset="0"/>
                <a:cs typeface="Arial" panose="020B0604020202020204" pitchFamily="34" charset="0"/>
              </a:rPr>
              <a:t>Sent to students for course change confirmation</a:t>
            </a:r>
          </a:p>
        </p:txBody>
      </p:sp>
      <p:grpSp>
        <p:nvGrpSpPr>
          <p:cNvPr id="20" name="Group 19" descr="The course change email.">
            <a:extLst>
              <a:ext uri="{FF2B5EF4-FFF2-40B4-BE49-F238E27FC236}">
                <a16:creationId xmlns:a16="http://schemas.microsoft.com/office/drawing/2014/main" id="{1F92B976-8890-0770-00B2-8DB274504FF7}"/>
              </a:ext>
            </a:extLst>
          </p:cNvPr>
          <p:cNvGrpSpPr/>
          <p:nvPr/>
        </p:nvGrpSpPr>
        <p:grpSpPr>
          <a:xfrm>
            <a:off x="8400948" y="1561971"/>
            <a:ext cx="2989345" cy="3858642"/>
            <a:chOff x="8391009" y="2017643"/>
            <a:chExt cx="2989345" cy="3858642"/>
          </a:xfrm>
        </p:grpSpPr>
        <p:pic>
          <p:nvPicPr>
            <p:cNvPr id="26" name="Picture 25">
              <a:extLst>
                <a:ext uri="{FF2B5EF4-FFF2-40B4-BE49-F238E27FC236}">
                  <a16:creationId xmlns:a16="http://schemas.microsoft.com/office/drawing/2014/main" id="{8CD210DB-5059-D211-D809-E934B625C3E8}"/>
                </a:ext>
              </a:extLst>
            </p:cNvPr>
            <p:cNvPicPr>
              <a:picLocks noChangeAspect="1"/>
            </p:cNvPicPr>
            <p:nvPr/>
          </p:nvPicPr>
          <p:blipFill>
            <a:blip r:embed="rId5"/>
            <a:srcRect t="10234"/>
            <a:stretch>
              <a:fillRect/>
            </a:stretch>
          </p:blipFill>
          <p:spPr>
            <a:xfrm>
              <a:off x="8391009" y="2017643"/>
              <a:ext cx="2989345" cy="3858642"/>
            </a:xfrm>
            <a:prstGeom prst="rect">
              <a:avLst/>
            </a:prstGeom>
          </p:spPr>
        </p:pic>
        <p:sp>
          <p:nvSpPr>
            <p:cNvPr id="17" name="Rectangle 16">
              <a:extLst>
                <a:ext uri="{FF2B5EF4-FFF2-40B4-BE49-F238E27FC236}">
                  <a16:creationId xmlns:a16="http://schemas.microsoft.com/office/drawing/2014/main" id="{5AB674DD-762E-E092-3AE8-903D198D9369}"/>
                </a:ext>
              </a:extLst>
            </p:cNvPr>
            <p:cNvSpPr/>
            <p:nvPr/>
          </p:nvSpPr>
          <p:spPr>
            <a:xfrm>
              <a:off x="8575608" y="2179303"/>
              <a:ext cx="1671635" cy="5045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9551F4A-2FF8-ED6A-1996-6008424BA6D4}"/>
                </a:ext>
              </a:extLst>
            </p:cNvPr>
            <p:cNvPicPr>
              <a:picLocks noChangeAspect="1"/>
            </p:cNvPicPr>
            <p:nvPr/>
          </p:nvPicPr>
          <p:blipFill>
            <a:blip r:embed="rId6"/>
            <a:srcRect l="19971" r="20986" b="8435"/>
            <a:stretch>
              <a:fillRect/>
            </a:stretch>
          </p:blipFill>
          <p:spPr>
            <a:xfrm>
              <a:off x="8575608" y="2179303"/>
              <a:ext cx="650647" cy="504515"/>
            </a:xfrm>
            <a:prstGeom prst="rect">
              <a:avLst/>
            </a:prstGeom>
          </p:spPr>
        </p:pic>
      </p:grpSp>
      <p:sp>
        <p:nvSpPr>
          <p:cNvPr id="12" name="TextBox 11">
            <a:extLst>
              <a:ext uri="{FF2B5EF4-FFF2-40B4-BE49-F238E27FC236}">
                <a16:creationId xmlns:a16="http://schemas.microsoft.com/office/drawing/2014/main" id="{61A245B8-6FB4-C0CA-1072-A90DE833A740}"/>
              </a:ext>
            </a:extLst>
          </p:cNvPr>
          <p:cNvSpPr txBox="1"/>
          <p:nvPr/>
        </p:nvSpPr>
        <p:spPr>
          <a:xfrm>
            <a:off x="4717710" y="6372882"/>
            <a:ext cx="7640585" cy="338554"/>
          </a:xfrm>
          <a:prstGeom prst="rect">
            <a:avLst/>
          </a:prstGeom>
          <a:noFill/>
        </p:spPr>
        <p:txBody>
          <a:bodyPr wrap="square">
            <a:spAutoFit/>
          </a:bodyPr>
          <a:lstStyle/>
          <a:p>
            <a:pPr algn="ctr"/>
            <a:r>
              <a:rPr lang="en-US" sz="1600" b="1">
                <a:solidFill>
                  <a:srgbClr val="154734"/>
                </a:solidFill>
              </a:rPr>
              <a:t>Lookout for emails from: coursematerials@email.bncollege.com</a:t>
            </a:r>
          </a:p>
        </p:txBody>
      </p:sp>
    </p:spTree>
    <p:extLst>
      <p:ext uri="{BB962C8B-B14F-4D97-AF65-F5344CB8AC3E}">
        <p14:creationId xmlns:p14="http://schemas.microsoft.com/office/powerpoint/2010/main" val="3541569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4BC84-C01A-CE80-5B3E-636CF05DE7A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18C09EB-04D6-7119-1BD7-6B79DE033915}"/>
              </a:ext>
            </a:extLst>
          </p:cNvPr>
          <p:cNvSpPr txBox="1">
            <a:spLocks noGrp="1"/>
          </p:cNvSpPr>
          <p:nvPr>
            <p:ph type="title" idx="4294967295"/>
          </p:nvPr>
        </p:nvSpPr>
        <p:spPr>
          <a:xfrm>
            <a:off x="208494" y="75409"/>
            <a:ext cx="1219200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sz="2800" b="1">
                <a:solidFill>
                  <a:srgbClr val="0070C0"/>
                </a:solidFill>
                <a:latin typeface="Proxima Nova" panose="020B060402020202020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54734"/>
                </a:solidFill>
                <a:effectLst/>
                <a:uLnTx/>
                <a:uFillTx/>
                <a:latin typeface="Aptos ExtraBold" panose="020B0004020202020204" pitchFamily="34" charset="0"/>
                <a:ea typeface="+mn-ea"/>
                <a:cs typeface="Arial" panose="020B0604020202020204" pitchFamily="34" charset="0"/>
              </a:rPr>
              <a:t>PREFER TO PURCHASE YOUR MATERIALS ON YOUR OWN?</a:t>
            </a:r>
          </a:p>
        </p:txBody>
      </p:sp>
      <p:grpSp>
        <p:nvGrpSpPr>
          <p:cNvPr id="8" name="Group 7" descr="A screenshot of the Miner Book Bundle webpage.">
            <a:extLst>
              <a:ext uri="{FF2B5EF4-FFF2-40B4-BE49-F238E27FC236}">
                <a16:creationId xmlns:a16="http://schemas.microsoft.com/office/drawing/2014/main" id="{2A8CE3D5-AC18-2C87-2225-68C6A34D65CA}"/>
              </a:ext>
            </a:extLst>
          </p:cNvPr>
          <p:cNvGrpSpPr/>
          <p:nvPr/>
        </p:nvGrpSpPr>
        <p:grpSpPr>
          <a:xfrm>
            <a:off x="1238225" y="801962"/>
            <a:ext cx="3793885" cy="5438438"/>
            <a:chOff x="1318319" y="625013"/>
            <a:chExt cx="3793885" cy="5438438"/>
          </a:xfrm>
        </p:grpSpPr>
        <p:pic>
          <p:nvPicPr>
            <p:cNvPr id="6" name="Picture 5" descr="A screenshot of a computer&#10;&#10;AI-generated content may be incorrect.">
              <a:extLst>
                <a:ext uri="{FF2B5EF4-FFF2-40B4-BE49-F238E27FC236}">
                  <a16:creationId xmlns:a16="http://schemas.microsoft.com/office/drawing/2014/main" id="{E86E3D80-72CD-ED06-7D0B-5BCB8B15064F}"/>
                </a:ext>
              </a:extLst>
            </p:cNvPr>
            <p:cNvPicPr>
              <a:picLocks noChangeAspect="1"/>
            </p:cNvPicPr>
            <p:nvPr/>
          </p:nvPicPr>
          <p:blipFill>
            <a:blip r:embed="rId3">
              <a:extLst>
                <a:ext uri="{28A0092B-C50C-407E-A947-70E740481C1C}">
                  <a14:useLocalDpi xmlns:a14="http://schemas.microsoft.com/office/drawing/2010/main" val="0"/>
                </a:ext>
              </a:extLst>
            </a:blip>
            <a:srcRect l="17681" t="43560" r="23321" b="38701"/>
            <a:stretch>
              <a:fillRect/>
            </a:stretch>
          </p:blipFill>
          <p:spPr>
            <a:xfrm>
              <a:off x="1318319" y="2759360"/>
              <a:ext cx="3793885" cy="3304091"/>
            </a:xfrm>
            <a:prstGeom prst="rect">
              <a:avLst/>
            </a:prstGeom>
          </p:spPr>
        </p:pic>
        <p:pic>
          <p:nvPicPr>
            <p:cNvPr id="7" name="Picture 6">
              <a:extLst>
                <a:ext uri="{FF2B5EF4-FFF2-40B4-BE49-F238E27FC236}">
                  <a16:creationId xmlns:a16="http://schemas.microsoft.com/office/drawing/2014/main" id="{C819BAEB-896A-2565-40B6-7A9D4E7BDCE4}"/>
                </a:ext>
              </a:extLst>
            </p:cNvPr>
            <p:cNvPicPr>
              <a:picLocks noChangeAspect="1"/>
            </p:cNvPicPr>
            <p:nvPr/>
          </p:nvPicPr>
          <p:blipFill>
            <a:blip r:embed="rId4"/>
            <a:srcRect b="67839"/>
            <a:stretch>
              <a:fillRect/>
            </a:stretch>
          </p:blipFill>
          <p:spPr>
            <a:xfrm>
              <a:off x="1318320" y="625013"/>
              <a:ext cx="3793884" cy="2205628"/>
            </a:xfrm>
            <a:prstGeom prst="rect">
              <a:avLst/>
            </a:prstGeom>
          </p:spPr>
        </p:pic>
      </p:grpSp>
      <p:sp>
        <p:nvSpPr>
          <p:cNvPr id="9" name="TextBox 8">
            <a:extLst>
              <a:ext uri="{FF2B5EF4-FFF2-40B4-BE49-F238E27FC236}">
                <a16:creationId xmlns:a16="http://schemas.microsoft.com/office/drawing/2014/main" id="{502016FD-F35A-12DF-1BCF-F25A8053CA65}"/>
              </a:ext>
            </a:extLst>
          </p:cNvPr>
          <p:cNvSpPr txBox="1"/>
          <p:nvPr/>
        </p:nvSpPr>
        <p:spPr>
          <a:xfrm>
            <a:off x="5660020" y="1019652"/>
            <a:ext cx="6286556" cy="923330"/>
          </a:xfrm>
          <a:prstGeom prst="rect">
            <a:avLst/>
          </a:prstGeom>
          <a:noFill/>
        </p:spPr>
        <p:txBody>
          <a:bodyPr wrap="square" rtlCol="0">
            <a:spAutoFit/>
          </a:bodyPr>
          <a:lstStyle/>
          <a:p>
            <a:r>
              <a:rPr lang="en-US"/>
              <a:t>Each term students have the option to opt-out from the Miner Book Bundle program page and purchase their required course materials through the Missouri S&amp;T bookstore.</a:t>
            </a:r>
          </a:p>
        </p:txBody>
      </p:sp>
      <p:sp>
        <p:nvSpPr>
          <p:cNvPr id="11" name="TextBox 10">
            <a:extLst>
              <a:ext uri="{FF2B5EF4-FFF2-40B4-BE49-F238E27FC236}">
                <a16:creationId xmlns:a16="http://schemas.microsoft.com/office/drawing/2014/main" id="{8F99DED5-1876-B720-BD81-D20868B6986F}"/>
              </a:ext>
            </a:extLst>
          </p:cNvPr>
          <p:cNvSpPr txBox="1"/>
          <p:nvPr/>
        </p:nvSpPr>
        <p:spPr>
          <a:xfrm>
            <a:off x="1146043" y="6368297"/>
            <a:ext cx="3888944" cy="276999"/>
          </a:xfrm>
          <a:prstGeom prst="rect">
            <a:avLst/>
          </a:prstGeom>
          <a:noFill/>
        </p:spPr>
        <p:txBody>
          <a:bodyPr wrap="square">
            <a:spAutoFit/>
          </a:bodyPr>
          <a:lstStyle/>
          <a:p>
            <a:pPr algn="ctr"/>
            <a:r>
              <a:rPr lang="en-US" sz="1200" b="1">
                <a:solidFill>
                  <a:srgbClr val="154734"/>
                </a:solidFill>
              </a:rPr>
              <a:t>https://www.mst.edu/minerbookbundle/</a:t>
            </a:r>
          </a:p>
        </p:txBody>
      </p:sp>
      <p:sp>
        <p:nvSpPr>
          <p:cNvPr id="4" name="Arrow: Right 3">
            <a:extLst>
              <a:ext uri="{FF2B5EF4-FFF2-40B4-BE49-F238E27FC236}">
                <a16:creationId xmlns:a16="http://schemas.microsoft.com/office/drawing/2014/main" id="{9B0D2757-92DF-32C2-0681-5A6CC84AA02C}"/>
              </a:ext>
              <a:ext uri="{C183D7F6-B498-43B3-948B-1728B52AA6E4}">
                <adec:decorative xmlns:adec="http://schemas.microsoft.com/office/drawing/2017/decorative" val="1"/>
              </a:ext>
            </a:extLst>
          </p:cNvPr>
          <p:cNvSpPr/>
          <p:nvPr/>
        </p:nvSpPr>
        <p:spPr>
          <a:xfrm>
            <a:off x="5142226" y="5437977"/>
            <a:ext cx="1907547" cy="677370"/>
          </a:xfrm>
          <a:prstGeom prst="rightArrow">
            <a:avLst/>
          </a:prstGeom>
          <a:solidFill>
            <a:srgbClr val="15473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 shot of the savings pop-up when opting out.">
            <a:extLst>
              <a:ext uri="{FF2B5EF4-FFF2-40B4-BE49-F238E27FC236}">
                <a16:creationId xmlns:a16="http://schemas.microsoft.com/office/drawing/2014/main" id="{39BE2C8A-B22C-595F-8F84-953C1D4DC960}"/>
              </a:ext>
            </a:extLst>
          </p:cNvPr>
          <p:cNvPicPr>
            <a:picLocks noChangeAspect="1"/>
          </p:cNvPicPr>
          <p:nvPr/>
        </p:nvPicPr>
        <p:blipFill>
          <a:blip r:embed="rId5"/>
          <a:srcRect t="14299"/>
          <a:stretch>
            <a:fillRect/>
          </a:stretch>
        </p:blipFill>
        <p:spPr>
          <a:xfrm>
            <a:off x="7159891" y="2806700"/>
            <a:ext cx="4041998" cy="3443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5631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5;p66">
            <a:extLst>
              <a:ext uri="{FF2B5EF4-FFF2-40B4-BE49-F238E27FC236}">
                <a16:creationId xmlns:a16="http://schemas.microsoft.com/office/drawing/2014/main" id="{B3454F3D-C4C0-A4A6-723F-BB1787199C65}"/>
              </a:ext>
            </a:extLst>
          </p:cNvPr>
          <p:cNvSpPr txBox="1">
            <a:spLocks noGrp="1"/>
          </p:cNvSpPr>
          <p:nvPr>
            <p:ph type="title" idx="4294967295"/>
          </p:nvPr>
        </p:nvSpPr>
        <p:spPr>
          <a:xfrm>
            <a:off x="0" y="48040"/>
            <a:ext cx="11582415" cy="571587"/>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154734"/>
                </a:solidFill>
                <a:effectLst/>
                <a:uLnTx/>
                <a:uFillTx/>
                <a:latin typeface="Aptos ExtraBold"/>
                <a:ea typeface="+mn-ea"/>
                <a:cs typeface="Arial"/>
                <a:sym typeface="Proxima Nova Extrabold"/>
              </a:rPr>
              <a:t>ONLINE OPTION FOR STUDENTS WHO OPT-OUT OF MINOR BOOK BUNDLE</a:t>
            </a:r>
            <a:endParaRPr kumimoji="0" lang="en-US" sz="2400" b="1" i="0" u="none" strike="noStrike" kern="1200" cap="none" spc="0" normalizeH="0" baseline="0" noProof="0" dirty="0">
              <a:ln>
                <a:noFill/>
              </a:ln>
              <a:solidFill>
                <a:srgbClr val="154734"/>
              </a:solidFill>
              <a:effectLst/>
              <a:uLnTx/>
              <a:uFillTx/>
              <a:latin typeface="Aptos ExtraBold"/>
              <a:ea typeface="+mn-ea"/>
              <a:cs typeface="Arial"/>
            </a:endParaRPr>
          </a:p>
        </p:txBody>
      </p:sp>
      <p:sp>
        <p:nvSpPr>
          <p:cNvPr id="9" name="Text Placeholder 1">
            <a:extLst>
              <a:ext uri="{FF2B5EF4-FFF2-40B4-BE49-F238E27FC236}">
                <a16:creationId xmlns:a16="http://schemas.microsoft.com/office/drawing/2014/main" id="{29B9E773-B8A5-B52D-5953-AC90E3E40AA0}"/>
              </a:ext>
            </a:extLst>
          </p:cNvPr>
          <p:cNvSpPr txBox="1">
            <a:spLocks/>
          </p:cNvSpPr>
          <p:nvPr/>
        </p:nvSpPr>
        <p:spPr>
          <a:xfrm>
            <a:off x="641034" y="1253630"/>
            <a:ext cx="6089966" cy="11395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a:buNone/>
              <a:defRPr sz="4800" b="1" i="0" kern="1200">
                <a:solidFill>
                  <a:schemeClr val="tx1">
                    <a:lumMod val="85000"/>
                    <a:lumOff val="15000"/>
                  </a:schemeClr>
                </a:solidFill>
                <a:latin typeface="Proxima Nova" charset="0"/>
                <a:ea typeface="Proxima Nova" charset="0"/>
                <a:cs typeface="Proxima Nov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154734"/>
                </a:solidFill>
                <a:effectLst/>
                <a:uLnTx/>
                <a:uFillTx/>
                <a:latin typeface="Aptos ExtraBold" panose="020B0004020202020204" pitchFamily="34" charset="0"/>
                <a:ea typeface="DIN Condensed" panose="020B0606040000020204" pitchFamily="34" charset="0"/>
                <a:cs typeface="Arial"/>
              </a:rPr>
              <a:t>A-la-carte Course Material Program</a:t>
            </a:r>
            <a:r>
              <a:rPr kumimoji="0" lang="en-US" sz="4000" b="1" i="0" u="none" strike="noStrike" kern="1200" cap="none" spc="0" normalizeH="0" baseline="0" noProof="0">
                <a:ln>
                  <a:noFill/>
                </a:ln>
                <a:solidFill>
                  <a:srgbClr val="154734"/>
                </a:solidFill>
                <a:effectLst/>
                <a:uLnTx/>
                <a:uFillTx/>
                <a:latin typeface="Aptos ExtraBold" panose="020B0004020202020204" pitchFamily="34" charset="0"/>
                <a:ea typeface="DIN Condensed" panose="020B0606040000020204" pitchFamily="34" charset="0"/>
                <a:cs typeface="Arial"/>
              </a:rPr>
              <a:t>:</a:t>
            </a:r>
            <a:br>
              <a:rPr kumimoji="0" lang="en-US" sz="3600" b="1" i="0" u="none" strike="noStrike" kern="1200" cap="none" spc="0" normalizeH="0" baseline="0" noProof="0">
                <a:ln>
                  <a:noFill/>
                </a:ln>
                <a:solidFill>
                  <a:srgbClr val="154734"/>
                </a:solidFill>
                <a:effectLst/>
                <a:uLnTx/>
                <a:uFillTx/>
                <a:latin typeface="Aptos ExtraBold" panose="020B0004020202020204" pitchFamily="34" charset="0"/>
                <a:ea typeface="DIN Condensed" panose="020B0606040000020204" pitchFamily="34" charset="0"/>
                <a:cs typeface="Arial" panose="020B0604020202020204" pitchFamily="34" charset="0"/>
              </a:rPr>
            </a:br>
            <a:endParaRPr kumimoji="0" lang="en-US" sz="2400" b="0" i="0" u="none" strike="noStrike" kern="1200" cap="none" spc="0" normalizeH="0" baseline="0" noProof="0" dirty="0">
              <a:ln>
                <a:noFill/>
              </a:ln>
              <a:solidFill>
                <a:srgbClr val="154734"/>
              </a:solidFill>
              <a:effectLst/>
              <a:uLnTx/>
              <a:uFillTx/>
              <a:latin typeface="Aptos ExtraBold" panose="020B0004020202020204" pitchFamily="34" charset="0"/>
              <a:ea typeface="DIN Condensed" panose="020B0606040000020204" pitchFamily="34" charset="0"/>
              <a:cs typeface="Arial"/>
            </a:endParaRPr>
          </a:p>
        </p:txBody>
      </p:sp>
      <p:sp>
        <p:nvSpPr>
          <p:cNvPr id="2" name="TextBox 1">
            <a:extLst>
              <a:ext uri="{FF2B5EF4-FFF2-40B4-BE49-F238E27FC236}">
                <a16:creationId xmlns:a16="http://schemas.microsoft.com/office/drawing/2014/main" id="{FDCD1352-1A83-6809-5DF3-C98D94647BC0}"/>
              </a:ext>
            </a:extLst>
          </p:cNvPr>
          <p:cNvSpPr txBox="1"/>
          <p:nvPr/>
        </p:nvSpPr>
        <p:spPr>
          <a:xfrm>
            <a:off x="531387" y="3027197"/>
            <a:ext cx="7483625" cy="2862322"/>
          </a:xfrm>
          <a:prstGeom prst="rect">
            <a:avLst/>
          </a:prstGeom>
          <a:noFill/>
        </p:spPr>
        <p:txBody>
          <a:bodyPr wrap="square" lIns="91440" tIns="45720" rIns="91440" bIns="45720" rtlCol="0" anchor="t">
            <a:spAutoFit/>
          </a:bodyPr>
          <a:lstStyle/>
          <a:p>
            <a:pPr marL="285750" indent="-285750">
              <a:spcBef>
                <a:spcPts val="2400"/>
              </a:spcBef>
              <a:buClr>
                <a:srgbClr val="154734"/>
              </a:buClr>
              <a:buFont typeface="Wingdings" panose="05000000000000000000" pitchFamily="2" charset="2"/>
              <a:buChar char="ü"/>
            </a:pPr>
            <a:r>
              <a:rPr lang="en-US" sz="2000">
                <a:latin typeface="Arial"/>
                <a:cs typeface="Arial"/>
              </a:rPr>
              <a:t>Students shop a-la-carte for their course materials</a:t>
            </a:r>
            <a:endParaRPr lang="en-US" sz="2000">
              <a:latin typeface="Arial" panose="020B0604020202020204" pitchFamily="34" charset="0"/>
              <a:cs typeface="Arial" panose="020B0604020202020204" pitchFamily="34" charset="0"/>
            </a:endParaRPr>
          </a:p>
          <a:p>
            <a:pPr marL="285750" indent="-285750">
              <a:spcBef>
                <a:spcPts val="2400"/>
              </a:spcBef>
              <a:buClr>
                <a:srgbClr val="154734"/>
              </a:buClr>
              <a:buFont typeface="Wingdings" panose="05000000000000000000" pitchFamily="2" charset="2"/>
              <a:buChar char="ü"/>
            </a:pPr>
            <a:r>
              <a:rPr lang="en-US" sz="2000">
                <a:latin typeface="Arial"/>
                <a:cs typeface="Arial"/>
              </a:rPr>
              <a:t>Course Material Options Include: New, Used &amp; Digital</a:t>
            </a:r>
          </a:p>
          <a:p>
            <a:pPr marL="285750" indent="-285750">
              <a:spcBef>
                <a:spcPts val="2400"/>
              </a:spcBef>
              <a:buClr>
                <a:srgbClr val="154734"/>
              </a:buClr>
              <a:buFont typeface="Wingdings" panose="05000000000000000000" pitchFamily="2" charset="2"/>
              <a:buChar char="ü"/>
            </a:pPr>
            <a:r>
              <a:rPr lang="en-US" sz="2000">
                <a:latin typeface="Arial"/>
                <a:cs typeface="Arial"/>
              </a:rPr>
              <a:t>Rental, Price-match &amp; Buyback available for a-la-carte option</a:t>
            </a:r>
          </a:p>
          <a:p>
            <a:pPr marL="285750" indent="-285750">
              <a:spcBef>
                <a:spcPts val="2400"/>
              </a:spcBef>
              <a:buClr>
                <a:srgbClr val="154734"/>
              </a:buClr>
              <a:buFont typeface="Wingdings" panose="05000000000000000000" pitchFamily="2" charset="2"/>
              <a:buChar char="ü"/>
            </a:pPr>
            <a:r>
              <a:rPr lang="en-US" sz="2000">
                <a:latin typeface="Arial"/>
                <a:cs typeface="Arial"/>
              </a:rPr>
              <a:t>Digital materials available immediately in LMS</a:t>
            </a:r>
          </a:p>
          <a:p>
            <a:pPr marL="285750" indent="-285750">
              <a:spcBef>
                <a:spcPts val="2400"/>
              </a:spcBef>
              <a:buClr>
                <a:srgbClr val="154734"/>
              </a:buClr>
              <a:buFont typeface="Wingdings" panose="05000000000000000000" pitchFamily="2" charset="2"/>
              <a:buChar char="ü"/>
            </a:pPr>
            <a:r>
              <a:rPr lang="en-US" sz="2000">
                <a:latin typeface="Arial"/>
                <a:cs typeface="Arial"/>
              </a:rPr>
              <a:t>2-day shipping available for printed materials </a:t>
            </a:r>
            <a:endParaRPr lang="en-US" sz="2000">
              <a:latin typeface="Arial" panose="020B0604020202020204" pitchFamily="34" charset="0"/>
              <a:cs typeface="Arial" panose="020B0604020202020204" pitchFamily="34" charset="0"/>
            </a:endParaRPr>
          </a:p>
        </p:txBody>
      </p:sp>
      <p:pic>
        <p:nvPicPr>
          <p:cNvPr id="5" name="Picture 4" descr="Portrait of young woman in blue turtleneck and jeans with books and laptop walking down a university corridor">
            <a:extLst>
              <a:ext uri="{FF2B5EF4-FFF2-40B4-BE49-F238E27FC236}">
                <a16:creationId xmlns:a16="http://schemas.microsoft.com/office/drawing/2014/main" id="{2FB2C73D-B8E5-21DD-69A4-801F75E30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8801" y="619627"/>
            <a:ext cx="4285898" cy="6234157"/>
          </a:xfrm>
          <a:prstGeom prst="rect">
            <a:avLst/>
          </a:prstGeom>
        </p:spPr>
      </p:pic>
    </p:spTree>
    <p:extLst>
      <p:ext uri="{BB962C8B-B14F-4D97-AF65-F5344CB8AC3E}">
        <p14:creationId xmlns:p14="http://schemas.microsoft.com/office/powerpoint/2010/main" val="4041686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F3080-C5D9-B2F1-CDA7-B94E19B346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D7BDE5-2D24-DCEB-1D82-1956CCF0A991}"/>
              </a:ext>
            </a:extLst>
          </p:cNvPr>
          <p:cNvSpPr>
            <a:spLocks noGrp="1"/>
          </p:cNvSpPr>
          <p:nvPr>
            <p:ph type="title" idx="4294967295"/>
          </p:nvPr>
        </p:nvSpPr>
        <p:spPr>
          <a:xfrm>
            <a:off x="5751871" y="2871537"/>
            <a:ext cx="6007510" cy="21134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tx1"/>
                </a:solidFill>
                <a:effectLst/>
                <a:uLnTx/>
                <a:uFillTx/>
                <a:latin typeface="Arial"/>
                <a:ea typeface="+mn-ea"/>
                <a:cs typeface="Arial"/>
              </a:rPr>
              <a:t>Thank You!</a:t>
            </a:r>
            <a:endParaRPr kumimoji="0" lang="en-US" sz="6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11" name="Picture Placeholder 10" descr="A group of people walking in front of a building.&#10;&#10;">
            <a:extLst>
              <a:ext uri="{FF2B5EF4-FFF2-40B4-BE49-F238E27FC236}">
                <a16:creationId xmlns:a16="http://schemas.microsoft.com/office/drawing/2014/main" id="{E9295291-FAF0-BF66-CC92-01B14EEC992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42656" r="5172"/>
          <a:stretch>
            <a:fillRect/>
          </a:stretch>
        </p:blipFill>
        <p:spPr>
          <a:xfrm>
            <a:off x="-9144" y="0"/>
            <a:ext cx="6379464" cy="6885432"/>
          </a:xfrm>
        </p:spPr>
      </p:pic>
      <p:pic>
        <p:nvPicPr>
          <p:cNvPr id="4" name="Picture 3">
            <a:extLst>
              <a:ext uri="{FF2B5EF4-FFF2-40B4-BE49-F238E27FC236}">
                <a16:creationId xmlns:a16="http://schemas.microsoft.com/office/drawing/2014/main" id="{30438819-8226-F89C-37D8-839FA59750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91733" y="6389783"/>
            <a:ext cx="1700268" cy="453405"/>
          </a:xfrm>
          <a:prstGeom prst="rect">
            <a:avLst/>
          </a:prstGeom>
        </p:spPr>
      </p:pic>
    </p:spTree>
    <p:extLst>
      <p:ext uri="{BB962C8B-B14F-4D97-AF65-F5344CB8AC3E}">
        <p14:creationId xmlns:p14="http://schemas.microsoft.com/office/powerpoint/2010/main" val="14720443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7523E95-5A55-B7A1-BBE7-74656F31E3D7}"/>
              </a:ext>
            </a:extLst>
          </p:cNvPr>
          <p:cNvSpPr txBox="1">
            <a:spLocks noGrp="1"/>
          </p:cNvSpPr>
          <p:nvPr>
            <p:ph type="title" idx="4294967295"/>
          </p:nvPr>
        </p:nvSpPr>
        <p:spPr>
          <a:xfrm>
            <a:off x="202134" y="172829"/>
            <a:ext cx="11893410" cy="3864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154734"/>
                </a:solidFill>
                <a:effectLst/>
                <a:uLnTx/>
                <a:uFillTx/>
                <a:latin typeface="Aptos ExtraBold" panose="020B0004020202020204" pitchFamily="34" charset="0"/>
                <a:ea typeface="+mn-ea"/>
                <a:cs typeface="Arial"/>
              </a:rPr>
              <a:t>A LEADER IN BOOKSTORE OPERATIONS </a:t>
            </a:r>
          </a:p>
        </p:txBody>
      </p:sp>
      <p:sp>
        <p:nvSpPr>
          <p:cNvPr id="11" name="TextBox 12">
            <a:extLst>
              <a:ext uri="{FF2B5EF4-FFF2-40B4-BE49-F238E27FC236}">
                <a16:creationId xmlns:a16="http://schemas.microsoft.com/office/drawing/2014/main" id="{A280A201-B51C-DEDF-F46B-2209BC361977}"/>
              </a:ext>
            </a:extLst>
          </p:cNvPr>
          <p:cNvSpPr txBox="1"/>
          <p:nvPr/>
        </p:nvSpPr>
        <p:spPr>
          <a:xfrm>
            <a:off x="469008" y="863021"/>
            <a:ext cx="3194564" cy="12618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rgbClr val="154734"/>
                </a:solidFill>
                <a:latin typeface="Arial"/>
                <a:cs typeface="Arial"/>
              </a:rPr>
              <a:t>1,160+</a:t>
            </a:r>
          </a:p>
          <a:p>
            <a:pPr algn="ctr"/>
            <a:r>
              <a:rPr lang="en-US" sz="1600" b="1">
                <a:latin typeface="Arial"/>
                <a:cs typeface="Arial"/>
              </a:rPr>
              <a:t>Campus Stores</a:t>
            </a:r>
          </a:p>
        </p:txBody>
      </p:sp>
      <p:cxnSp>
        <p:nvCxnSpPr>
          <p:cNvPr id="17" name="Straight Connector 16">
            <a:extLst>
              <a:ext uri="{FF2B5EF4-FFF2-40B4-BE49-F238E27FC236}">
                <a16:creationId xmlns:a16="http://schemas.microsoft.com/office/drawing/2014/main" id="{4F3BC359-E43C-FB89-3220-0174B9E4BBAD}"/>
              </a:ext>
              <a:ext uri="{C183D7F6-B498-43B3-948B-1728B52AA6E4}">
                <adec:decorative xmlns:adec="http://schemas.microsoft.com/office/drawing/2017/decorative" val="1"/>
              </a:ext>
            </a:extLst>
          </p:cNvPr>
          <p:cNvCxnSpPr>
            <a:cxnSpLocks/>
          </p:cNvCxnSpPr>
          <p:nvPr/>
        </p:nvCxnSpPr>
        <p:spPr>
          <a:xfrm>
            <a:off x="1173578" y="2281990"/>
            <a:ext cx="167640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4" name="TextBox 8">
            <a:extLst>
              <a:ext uri="{FF2B5EF4-FFF2-40B4-BE49-F238E27FC236}">
                <a16:creationId xmlns:a16="http://schemas.microsoft.com/office/drawing/2014/main" id="{BFE9D920-34E7-75B3-87B5-92D1F80359C9}"/>
              </a:ext>
            </a:extLst>
          </p:cNvPr>
          <p:cNvSpPr txBox="1"/>
          <p:nvPr/>
        </p:nvSpPr>
        <p:spPr>
          <a:xfrm>
            <a:off x="477017" y="2844283"/>
            <a:ext cx="3178546" cy="126188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rgbClr val="154734"/>
                </a:solidFill>
                <a:latin typeface="Arial"/>
                <a:cs typeface="Arial"/>
              </a:rPr>
              <a:t>5.7MM+</a:t>
            </a:r>
          </a:p>
          <a:p>
            <a:pPr algn="ctr"/>
            <a:r>
              <a:rPr lang="en-US" sz="1600" b="1">
                <a:solidFill>
                  <a:sysClr val="windowText" lastClr="000000"/>
                </a:solidFill>
                <a:latin typeface="Arial"/>
                <a:cs typeface="Arial"/>
              </a:rPr>
              <a:t>Students Served</a:t>
            </a:r>
          </a:p>
        </p:txBody>
      </p:sp>
      <p:cxnSp>
        <p:nvCxnSpPr>
          <p:cNvPr id="22" name="Straight Connector 21">
            <a:extLst>
              <a:ext uri="{FF2B5EF4-FFF2-40B4-BE49-F238E27FC236}">
                <a16:creationId xmlns:a16="http://schemas.microsoft.com/office/drawing/2014/main" id="{2D5103DC-788C-379E-7E00-F2B7EA6B927D}"/>
              </a:ext>
              <a:ext uri="{C183D7F6-B498-43B3-948B-1728B52AA6E4}">
                <adec:decorative xmlns:adec="http://schemas.microsoft.com/office/drawing/2017/decorative" val="1"/>
              </a:ext>
            </a:extLst>
          </p:cNvPr>
          <p:cNvCxnSpPr>
            <a:cxnSpLocks/>
          </p:cNvCxnSpPr>
          <p:nvPr/>
        </p:nvCxnSpPr>
        <p:spPr>
          <a:xfrm>
            <a:off x="1173578" y="4292494"/>
            <a:ext cx="167640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13" name="TextBox 10">
            <a:extLst>
              <a:ext uri="{FF2B5EF4-FFF2-40B4-BE49-F238E27FC236}">
                <a16:creationId xmlns:a16="http://schemas.microsoft.com/office/drawing/2014/main" id="{B98F2725-752D-2DEB-D716-1FE770C1C9A3}"/>
              </a:ext>
            </a:extLst>
          </p:cNvPr>
          <p:cNvSpPr txBox="1"/>
          <p:nvPr/>
        </p:nvSpPr>
        <p:spPr>
          <a:xfrm>
            <a:off x="979110" y="4710409"/>
            <a:ext cx="2174360" cy="15081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rgbClr val="154734"/>
                </a:solidFill>
                <a:latin typeface="Arial"/>
                <a:cs typeface="Arial"/>
              </a:rPr>
              <a:t>#1</a:t>
            </a:r>
          </a:p>
          <a:p>
            <a:pPr algn="ctr"/>
            <a:r>
              <a:rPr lang="en-US" sz="1600" b="1">
                <a:latin typeface="Arial"/>
                <a:cs typeface="Arial"/>
              </a:rPr>
              <a:t>Overall Customer</a:t>
            </a:r>
          </a:p>
          <a:p>
            <a:pPr algn="ctr"/>
            <a:r>
              <a:rPr lang="en-US" sz="1600" b="1">
                <a:latin typeface="Arial"/>
                <a:cs typeface="Arial"/>
              </a:rPr>
              <a:t>Satisfaction*</a:t>
            </a:r>
            <a:endParaRPr lang="en-US" sz="1200">
              <a:latin typeface="Arial"/>
            </a:endParaRPr>
          </a:p>
        </p:txBody>
      </p:sp>
      <p:cxnSp>
        <p:nvCxnSpPr>
          <p:cNvPr id="21" name="Straight Connector 20">
            <a:extLst>
              <a:ext uri="{FF2B5EF4-FFF2-40B4-BE49-F238E27FC236}">
                <a16:creationId xmlns:a16="http://schemas.microsoft.com/office/drawing/2014/main" id="{EE3CA743-6BFE-AC21-33CF-283CC96C81DD}"/>
              </a:ext>
              <a:ext uri="{C183D7F6-B498-43B3-948B-1728B52AA6E4}">
                <adec:decorative xmlns:adec="http://schemas.microsoft.com/office/drawing/2017/decorative" val="1"/>
              </a:ext>
            </a:extLst>
          </p:cNvPr>
          <p:cNvCxnSpPr>
            <a:cxnSpLocks/>
          </p:cNvCxnSpPr>
          <p:nvPr/>
        </p:nvCxnSpPr>
        <p:spPr>
          <a:xfrm>
            <a:off x="1173578" y="6302998"/>
            <a:ext cx="167640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1026" name="Picture 2" descr="Many university logos in the shape of the United States of America.">
            <a:extLst>
              <a:ext uri="{FF2B5EF4-FFF2-40B4-BE49-F238E27FC236}">
                <a16:creationId xmlns:a16="http://schemas.microsoft.com/office/drawing/2014/main" id="{D0FAA1F7-4DFD-3ED1-1B3A-6DE41D1D0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5223" y="700732"/>
            <a:ext cx="8220321" cy="517061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05F19DE5-5C06-1948-46D8-310EC3C3A600}"/>
              </a:ext>
              <a:ext uri="{C183D7F6-B498-43B3-948B-1728B52AA6E4}">
                <adec:decorative xmlns:adec="http://schemas.microsoft.com/office/drawing/2017/decorative" val="1"/>
              </a:ext>
            </a:extLst>
          </p:cNvPr>
          <p:cNvSpPr/>
          <p:nvPr/>
        </p:nvSpPr>
        <p:spPr>
          <a:xfrm>
            <a:off x="8246388" y="2994905"/>
            <a:ext cx="558022" cy="523221"/>
          </a:xfrm>
          <a:prstGeom prst="ellipse">
            <a:avLst/>
          </a:prstGeom>
          <a:solidFill>
            <a:schemeClr val="bg1">
              <a:alpha val="88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issouri S&amp;T logo.">
            <a:extLst>
              <a:ext uri="{FF2B5EF4-FFF2-40B4-BE49-F238E27FC236}">
                <a16:creationId xmlns:a16="http://schemas.microsoft.com/office/drawing/2014/main" id="{0D84B7BD-56F6-F95E-9204-15AA3D2AACCF}"/>
              </a:ext>
            </a:extLst>
          </p:cNvPr>
          <p:cNvPicPr>
            <a:picLocks noChangeAspect="1"/>
          </p:cNvPicPr>
          <p:nvPr/>
        </p:nvPicPr>
        <p:blipFill>
          <a:blip r:embed="rId4"/>
          <a:stretch>
            <a:fillRect/>
          </a:stretch>
        </p:blipFill>
        <p:spPr>
          <a:xfrm>
            <a:off x="8246388" y="3029307"/>
            <a:ext cx="558022" cy="454416"/>
          </a:xfrm>
          <a:prstGeom prst="rect">
            <a:avLst/>
          </a:prstGeom>
        </p:spPr>
      </p:pic>
      <p:sp>
        <p:nvSpPr>
          <p:cNvPr id="19" name="TextBox 18">
            <a:extLst>
              <a:ext uri="{FF2B5EF4-FFF2-40B4-BE49-F238E27FC236}">
                <a16:creationId xmlns:a16="http://schemas.microsoft.com/office/drawing/2014/main" id="{59F84307-55D6-404B-6B41-8BE743E9DD05}"/>
              </a:ext>
            </a:extLst>
          </p:cNvPr>
          <p:cNvSpPr txBox="1"/>
          <p:nvPr/>
        </p:nvSpPr>
        <p:spPr>
          <a:xfrm>
            <a:off x="4836535" y="5775504"/>
            <a:ext cx="5829183" cy="523220"/>
          </a:xfrm>
          <a:prstGeom prst="rect">
            <a:avLst/>
          </a:prstGeom>
          <a:noFill/>
          <a:ln>
            <a:noFill/>
          </a:ln>
        </p:spPr>
        <p:txBody>
          <a:bodyPr wrap="square" rtlCol="0">
            <a:spAutoFit/>
          </a:bodyPr>
          <a:lstStyle/>
          <a:p>
            <a:pPr algn="ctr"/>
            <a:r>
              <a:rPr lang="en-US" sz="1400" b="0" i="0" u="none" strike="noStrike">
                <a:solidFill>
                  <a:srgbClr val="154734"/>
                </a:solidFill>
                <a:effectLst/>
                <a:latin typeface="Arial" panose="020B0604020202020204" pitchFamily="34" charset="0"/>
                <a:cs typeface="Arial" panose="020B0604020202020204" pitchFamily="34" charset="0"/>
              </a:rPr>
              <a:t>In an Independent Study by Hanover Research, Barnes &amp; Noble College was Ranked </a:t>
            </a:r>
            <a:r>
              <a:rPr lang="en-US" sz="1400" b="1" i="0" u="none" strike="noStrike">
                <a:solidFill>
                  <a:srgbClr val="154734"/>
                </a:solidFill>
                <a:effectLst/>
                <a:latin typeface="Arial" panose="020B0604020202020204" pitchFamily="34" charset="0"/>
                <a:cs typeface="Arial" panose="020B0604020202020204" pitchFamily="34" charset="0"/>
              </a:rPr>
              <a:t>Highest in Overall Customer Satisfaction</a:t>
            </a:r>
            <a:r>
              <a:rPr lang="en-US" sz="1400" b="0" i="0">
                <a:solidFill>
                  <a:srgbClr val="154734"/>
                </a:solidFill>
                <a:effectLst/>
                <a:latin typeface="Arial" panose="020B0604020202020204" pitchFamily="34" charset="0"/>
                <a:cs typeface="Arial" panose="020B0604020202020204" pitchFamily="34" charset="0"/>
              </a:rPr>
              <a:t>​*</a:t>
            </a:r>
            <a:endParaRPr lang="en-US" sz="1400">
              <a:solidFill>
                <a:srgbClr val="154734"/>
              </a:solidFill>
              <a:latin typeface="Arial" panose="020B0604020202020204" pitchFamily="34" charset="0"/>
              <a:cs typeface="Arial" panose="020B0604020202020204" pitchFamily="34" charset="0"/>
            </a:endParaRPr>
          </a:p>
        </p:txBody>
      </p:sp>
      <p:sp>
        <p:nvSpPr>
          <p:cNvPr id="20" name="TextBox 1">
            <a:extLst>
              <a:ext uri="{FF2B5EF4-FFF2-40B4-BE49-F238E27FC236}">
                <a16:creationId xmlns:a16="http://schemas.microsoft.com/office/drawing/2014/main" id="{1E14B283-1EE8-1F04-418F-AE621E16257D}"/>
              </a:ext>
            </a:extLst>
          </p:cNvPr>
          <p:cNvSpPr txBox="1"/>
          <p:nvPr/>
        </p:nvSpPr>
        <p:spPr>
          <a:xfrm>
            <a:off x="7044415" y="6597826"/>
            <a:ext cx="5147585" cy="21544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latin typeface="Arial" panose="020B0604020202020204" pitchFamily="34" charset="0"/>
                <a:ea typeface="DIN Condensed" panose="020B0606040000020204" pitchFamily="34" charset="0"/>
                <a:cs typeface="Arial"/>
              </a:rPr>
              <a:t>*Source: Hanover Research, National College Bookstore Partner Satisfaction Study, 2022</a:t>
            </a:r>
          </a:p>
        </p:txBody>
      </p:sp>
    </p:spTree>
    <p:extLst>
      <p:ext uri="{BB962C8B-B14F-4D97-AF65-F5344CB8AC3E}">
        <p14:creationId xmlns:p14="http://schemas.microsoft.com/office/powerpoint/2010/main" val="3456382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7BA104-4A2D-BE38-7073-D703516AB208}"/>
              </a:ext>
            </a:extLst>
          </p:cNvPr>
          <p:cNvSpPr>
            <a:spLocks noGrp="1"/>
          </p:cNvSpPr>
          <p:nvPr>
            <p:ph type="title" idx="4294967295"/>
          </p:nvPr>
        </p:nvSpPr>
        <p:spPr>
          <a:xfrm>
            <a:off x="5763446" y="1708719"/>
            <a:ext cx="6007510" cy="29083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tx1"/>
                </a:solidFill>
                <a:effectLst/>
                <a:uLnTx/>
                <a:uFillTx/>
                <a:latin typeface="Arial"/>
                <a:ea typeface="+mn-ea"/>
                <a:cs typeface="Arial"/>
              </a:rPr>
              <a:t>COMPREHENSIVE ASSORTMENT OF MERCHANDISE</a:t>
            </a:r>
            <a:endParaRPr kumimoji="0" lang="en-US" sz="6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12" name="Picture Placeholder 11" descr="An image of possible merchandise in the Barnes &amp; Noble store.">
            <a:extLst>
              <a:ext uri="{FF2B5EF4-FFF2-40B4-BE49-F238E27FC236}">
                <a16:creationId xmlns:a16="http://schemas.microsoft.com/office/drawing/2014/main" id="{E1125B53-BA5F-EFBD-9A4B-269D626E4892}"/>
              </a:ext>
            </a:extLst>
          </p:cNvPr>
          <p:cNvPicPr>
            <a:picLocks noGrp="1" noChangeAspect="1"/>
          </p:cNvPicPr>
          <p:nvPr>
            <p:ph type="pic" sz="quarter" idx="12"/>
          </p:nvPr>
        </p:nvPicPr>
        <p:blipFill>
          <a:blip r:embed="rId3"/>
          <a:srcRect l="18006" r="18006"/>
          <a:stretch>
            <a:fillRect/>
          </a:stretch>
        </p:blipFill>
        <p:spPr/>
      </p:pic>
      <p:sp>
        <p:nvSpPr>
          <p:cNvPr id="3" name="TextBox 2">
            <a:extLst>
              <a:ext uri="{FF2B5EF4-FFF2-40B4-BE49-F238E27FC236}">
                <a16:creationId xmlns:a16="http://schemas.microsoft.com/office/drawing/2014/main" id="{19B7A0A5-F1B3-2FBB-11E6-F93FFD84FBAC}"/>
              </a:ext>
            </a:extLst>
          </p:cNvPr>
          <p:cNvSpPr txBox="1"/>
          <p:nvPr/>
        </p:nvSpPr>
        <p:spPr>
          <a:xfrm>
            <a:off x="7509337" y="4626273"/>
            <a:ext cx="4276940" cy="584775"/>
          </a:xfrm>
          <a:prstGeom prst="rect">
            <a:avLst/>
          </a:prstGeom>
          <a:noFill/>
        </p:spPr>
        <p:txBody>
          <a:bodyPr wrap="none" rtlCol="0">
            <a:spAutoFit/>
          </a:bodyPr>
          <a:lstStyle/>
          <a:p>
            <a:r>
              <a:rPr lang="en-US" sz="3200" b="1">
                <a:solidFill>
                  <a:srgbClr val="154734"/>
                </a:solidFill>
              </a:rPr>
              <a:t>Store Opening: July 21</a:t>
            </a:r>
          </a:p>
        </p:txBody>
      </p:sp>
      <p:pic>
        <p:nvPicPr>
          <p:cNvPr id="4" name="Picture 3">
            <a:extLst>
              <a:ext uri="{FF2B5EF4-FFF2-40B4-BE49-F238E27FC236}">
                <a16:creationId xmlns:a16="http://schemas.microsoft.com/office/drawing/2014/main" id="{63E417E3-EC08-19CB-5DC4-A15E946DAD5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91733" y="6389783"/>
            <a:ext cx="1700268" cy="453405"/>
          </a:xfrm>
          <a:prstGeom prst="rect">
            <a:avLst/>
          </a:prstGeom>
        </p:spPr>
      </p:pic>
    </p:spTree>
    <p:extLst>
      <p:ext uri="{BB962C8B-B14F-4D97-AF65-F5344CB8AC3E}">
        <p14:creationId xmlns:p14="http://schemas.microsoft.com/office/powerpoint/2010/main" val="11417204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9052C-D5EA-B41C-E319-D94BC52C5A82}"/>
              </a:ext>
            </a:extLst>
          </p:cNvPr>
          <p:cNvSpPr txBox="1">
            <a:spLocks noGrp="1"/>
          </p:cNvSpPr>
          <p:nvPr>
            <p:ph type="title" idx="4294967295"/>
          </p:nvPr>
        </p:nvSpPr>
        <p:spPr>
          <a:xfrm>
            <a:off x="177643" y="103190"/>
            <a:ext cx="11597261" cy="5797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54734"/>
                </a:solidFill>
                <a:effectLst/>
                <a:uLnTx/>
                <a:uFillTx/>
                <a:latin typeface="Aptos ExtraBold" panose="020B0004020202020204" pitchFamily="34" charset="0"/>
                <a:ea typeface="+mn-ea"/>
                <a:cs typeface="Arial"/>
              </a:rPr>
              <a:t>IN-STORE AND ONLINE MERCHANDISE THAT SUPPORTS THE STUDENT JOURNEY</a:t>
            </a:r>
            <a:endParaRPr kumimoji="0" lang="en-US" sz="2200" b="0" i="0" u="none" strike="noStrike" kern="1200" cap="none" spc="0" normalizeH="0" baseline="0" noProof="0" dirty="0">
              <a:ln>
                <a:noFill/>
              </a:ln>
              <a:solidFill>
                <a:srgbClr val="154734"/>
              </a:solidFill>
              <a:effectLst/>
              <a:uLnTx/>
              <a:uFillTx/>
              <a:latin typeface="Aptos ExtraBold" panose="020B0004020202020204" pitchFamily="34" charset="0"/>
              <a:ea typeface="+mn-ea"/>
              <a:cs typeface="+mn-cs"/>
            </a:endParaRPr>
          </a:p>
        </p:txBody>
      </p:sp>
      <p:pic>
        <p:nvPicPr>
          <p:cNvPr id="1026" name="Picture 2" descr="An image with the departments of the bookstore including spirit gear, technology, supplies, accessories, wellness, dorm essentials, trade and graduation.">
            <a:extLst>
              <a:ext uri="{FF2B5EF4-FFF2-40B4-BE49-F238E27FC236}">
                <a16:creationId xmlns:a16="http://schemas.microsoft.com/office/drawing/2014/main" id="{919004FB-2F8D-7D7D-0DEB-8FBE6A2584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27"/>
          <a:stretch>
            <a:fillRect/>
          </a:stretch>
        </p:blipFill>
        <p:spPr bwMode="auto">
          <a:xfrm>
            <a:off x="0" y="682988"/>
            <a:ext cx="12192000" cy="586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565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494B77-44EA-E04A-D9AD-6A6D4A698042}"/>
              </a:ext>
            </a:extLst>
          </p:cNvPr>
          <p:cNvSpPr txBox="1">
            <a:spLocks noGrp="1"/>
          </p:cNvSpPr>
          <p:nvPr>
            <p:ph type="title" idx="4294967295"/>
          </p:nvPr>
        </p:nvSpPr>
        <p:spPr>
          <a:xfrm>
            <a:off x="174712" y="100356"/>
            <a:ext cx="1026789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54734"/>
                </a:solidFill>
                <a:effectLst/>
                <a:uLnTx/>
                <a:uFillTx/>
                <a:latin typeface="Aptos ExtraBold" panose="020B0004020202020204" pitchFamily="34" charset="0"/>
                <a:ea typeface="+mn-ea"/>
                <a:cs typeface="Arial"/>
              </a:rPr>
              <a:t>EXPANDED ASSORTMENT OF MERCHANDISE AVAILABLE ONLINE </a:t>
            </a:r>
            <a:endParaRPr kumimoji="0" lang="en-US" sz="1400" b="0" i="0" u="none" strike="noStrike" kern="1200" cap="none" spc="0" normalizeH="0" baseline="0" noProof="0" dirty="0">
              <a:ln>
                <a:noFill/>
              </a:ln>
              <a:solidFill>
                <a:srgbClr val="154734"/>
              </a:solidFill>
              <a:effectLst/>
              <a:uLnTx/>
              <a:uFillTx/>
              <a:latin typeface="Aptos ExtraBold" panose="020B0004020202020204" pitchFamily="34" charset="0"/>
              <a:ea typeface="+mn-ea"/>
              <a:cs typeface="+mn-cs"/>
            </a:endParaRPr>
          </a:p>
        </p:txBody>
      </p:sp>
      <p:pic>
        <p:nvPicPr>
          <p:cNvPr id="12" name="Picture 11" descr="A computer screen with the bookstore website.&#10;">
            <a:extLst>
              <a:ext uri="{FF2B5EF4-FFF2-40B4-BE49-F238E27FC236}">
                <a16:creationId xmlns:a16="http://schemas.microsoft.com/office/drawing/2014/main" id="{8DF9AEB6-1F14-49A2-1046-51A4B33631B4}"/>
              </a:ext>
            </a:extLst>
          </p:cNvPr>
          <p:cNvPicPr>
            <a:picLocks noChangeAspect="1"/>
          </p:cNvPicPr>
          <p:nvPr/>
        </p:nvPicPr>
        <p:blipFill>
          <a:blip r:embed="rId2"/>
          <a:stretch>
            <a:fillRect/>
          </a:stretch>
        </p:blipFill>
        <p:spPr>
          <a:xfrm>
            <a:off x="516333" y="729783"/>
            <a:ext cx="5055816" cy="3691985"/>
          </a:xfrm>
          <a:prstGeom prst="rect">
            <a:avLst/>
          </a:prstGeom>
        </p:spPr>
      </p:pic>
      <p:sp>
        <p:nvSpPr>
          <p:cNvPr id="15" name="TextBox 14">
            <a:extLst>
              <a:ext uri="{FF2B5EF4-FFF2-40B4-BE49-F238E27FC236}">
                <a16:creationId xmlns:a16="http://schemas.microsoft.com/office/drawing/2014/main" id="{71B67593-FFCC-66AF-347A-1DA94EA921ED}"/>
              </a:ext>
            </a:extLst>
          </p:cNvPr>
          <p:cNvSpPr txBox="1"/>
          <p:nvPr/>
        </p:nvSpPr>
        <p:spPr>
          <a:xfrm>
            <a:off x="516333" y="4570069"/>
            <a:ext cx="3090672" cy="1785104"/>
          </a:xfrm>
          <a:prstGeom prst="rect">
            <a:avLst/>
          </a:prstGeom>
          <a:noFill/>
        </p:spPr>
        <p:txBody>
          <a:bodyPr wrap="square" rtlCol="0">
            <a:spAutoFit/>
          </a:bodyPr>
          <a:lstStyle/>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Textbooks and Course Materials</a:t>
            </a:r>
          </a:p>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Apparel and Spirt Shop</a:t>
            </a:r>
          </a:p>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Supplies and Technology</a:t>
            </a:r>
          </a:p>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Student Essentials</a:t>
            </a:r>
          </a:p>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Health and Wellness</a:t>
            </a:r>
          </a:p>
        </p:txBody>
      </p:sp>
      <p:sp>
        <p:nvSpPr>
          <p:cNvPr id="16" name="TextBox 15">
            <a:extLst>
              <a:ext uri="{FF2B5EF4-FFF2-40B4-BE49-F238E27FC236}">
                <a16:creationId xmlns:a16="http://schemas.microsoft.com/office/drawing/2014/main" id="{17DF6ECB-F760-F066-D3B5-7DE85929657C}"/>
              </a:ext>
            </a:extLst>
          </p:cNvPr>
          <p:cNvSpPr txBox="1"/>
          <p:nvPr/>
        </p:nvSpPr>
        <p:spPr>
          <a:xfrm>
            <a:off x="4193264" y="4533090"/>
            <a:ext cx="2294953" cy="2000548"/>
          </a:xfrm>
          <a:prstGeom prst="rect">
            <a:avLst/>
          </a:prstGeom>
          <a:noFill/>
        </p:spPr>
        <p:txBody>
          <a:bodyPr wrap="square" rtlCol="0">
            <a:spAutoFit/>
          </a:bodyPr>
          <a:lstStyle/>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Men / Women</a:t>
            </a:r>
          </a:p>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Kids</a:t>
            </a:r>
          </a:p>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Accessories</a:t>
            </a:r>
          </a:p>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Home and Office</a:t>
            </a:r>
          </a:p>
          <a:p>
            <a:pPr marL="119063" indent="-119063">
              <a:spcBef>
                <a:spcPts val="600"/>
              </a:spcBef>
              <a:spcAft>
                <a:spcPts val="600"/>
              </a:spcAft>
              <a:buFont typeface="Arial" panose="020B0604020202020204" pitchFamily="34" charset="0"/>
              <a:buChar char="•"/>
            </a:pPr>
            <a:r>
              <a:rPr lang="en-US" sz="1400" b="1">
                <a:latin typeface="Arial" panose="020B0604020202020204" pitchFamily="34" charset="0"/>
                <a:cs typeface="Arial" panose="020B0604020202020204" pitchFamily="34" charset="0"/>
              </a:rPr>
              <a:t>Outdoors and Recreation</a:t>
            </a:r>
          </a:p>
        </p:txBody>
      </p:sp>
      <p:pic>
        <p:nvPicPr>
          <p:cNvPr id="14" name="Picture 13" descr="A tablet with the bookstore website.">
            <a:extLst>
              <a:ext uri="{FF2B5EF4-FFF2-40B4-BE49-F238E27FC236}">
                <a16:creationId xmlns:a16="http://schemas.microsoft.com/office/drawing/2014/main" id="{0B7CABCA-2D35-76D6-07D8-19425D8407F1}"/>
              </a:ext>
            </a:extLst>
          </p:cNvPr>
          <p:cNvPicPr>
            <a:picLocks noChangeAspect="1"/>
          </p:cNvPicPr>
          <p:nvPr/>
        </p:nvPicPr>
        <p:blipFill>
          <a:blip r:embed="rId3"/>
          <a:stretch>
            <a:fillRect/>
          </a:stretch>
        </p:blipFill>
        <p:spPr>
          <a:xfrm>
            <a:off x="6101077" y="823267"/>
            <a:ext cx="4029582" cy="5179384"/>
          </a:xfrm>
          <a:prstGeom prst="rect">
            <a:avLst/>
          </a:prstGeom>
        </p:spPr>
      </p:pic>
      <p:pic>
        <p:nvPicPr>
          <p:cNvPr id="18" name="Picture 17" descr="A tablet with the bookstore website.">
            <a:extLst>
              <a:ext uri="{FF2B5EF4-FFF2-40B4-BE49-F238E27FC236}">
                <a16:creationId xmlns:a16="http://schemas.microsoft.com/office/drawing/2014/main" id="{42F8A452-B1AD-0858-AC79-0B95015F4C76}"/>
              </a:ext>
            </a:extLst>
          </p:cNvPr>
          <p:cNvPicPr>
            <a:picLocks noChangeAspect="1"/>
          </p:cNvPicPr>
          <p:nvPr/>
        </p:nvPicPr>
        <p:blipFill>
          <a:blip r:embed="rId4"/>
          <a:stretch>
            <a:fillRect/>
          </a:stretch>
        </p:blipFill>
        <p:spPr>
          <a:xfrm>
            <a:off x="9154645" y="3002128"/>
            <a:ext cx="2585190" cy="3417408"/>
          </a:xfrm>
          <a:prstGeom prst="rect">
            <a:avLst/>
          </a:prstGeom>
        </p:spPr>
      </p:pic>
    </p:spTree>
    <p:extLst>
      <p:ext uri="{BB962C8B-B14F-4D97-AF65-F5344CB8AC3E}">
        <p14:creationId xmlns:p14="http://schemas.microsoft.com/office/powerpoint/2010/main" val="1789899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A39D-1094-5AD3-731E-782F6AA867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52AC50C-23FA-93DF-1653-CDD755299413}"/>
              </a:ext>
            </a:extLst>
          </p:cNvPr>
          <p:cNvSpPr>
            <a:spLocks noGrp="1"/>
          </p:cNvSpPr>
          <p:nvPr>
            <p:ph type="title" idx="4294967295"/>
          </p:nvPr>
        </p:nvSpPr>
        <p:spPr>
          <a:xfrm>
            <a:off x="5751871" y="2076585"/>
            <a:ext cx="6007510" cy="29083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000" b="1" i="0" u="none" strike="noStrike" kern="1200" cap="none" spc="0" normalizeH="0" baseline="0" noProof="0" dirty="0">
                <a:ln>
                  <a:noFill/>
                </a:ln>
                <a:solidFill>
                  <a:schemeClr val="tx1"/>
                </a:solidFill>
                <a:effectLst/>
                <a:uLnTx/>
                <a:uFillTx/>
                <a:latin typeface="Arial"/>
                <a:ea typeface="+mn-ea"/>
                <a:cs typeface="Arial"/>
              </a:rPr>
              <a:t>COURSE MATERIALS</a:t>
            </a:r>
            <a:endParaRPr kumimoji="0" lang="en-US" sz="6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24" name="Picture Placeholder 23" descr="Students in library">
            <a:extLst>
              <a:ext uri="{FF2B5EF4-FFF2-40B4-BE49-F238E27FC236}">
                <a16:creationId xmlns:a16="http://schemas.microsoft.com/office/drawing/2014/main" id="{585C2B83-F460-C458-FEAA-19567ED645E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9087" r="19087"/>
          <a:stretch>
            <a:fillRect/>
          </a:stretch>
        </p:blipFill>
        <p:spPr/>
      </p:pic>
      <p:pic>
        <p:nvPicPr>
          <p:cNvPr id="4" name="Picture 3">
            <a:extLst>
              <a:ext uri="{FF2B5EF4-FFF2-40B4-BE49-F238E27FC236}">
                <a16:creationId xmlns:a16="http://schemas.microsoft.com/office/drawing/2014/main" id="{0C5DFDCD-EB58-2DD6-CBC3-106EFB2635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491733" y="6389783"/>
            <a:ext cx="1700268" cy="453405"/>
          </a:xfrm>
          <a:prstGeom prst="rect">
            <a:avLst/>
          </a:prstGeom>
        </p:spPr>
      </p:pic>
    </p:spTree>
    <p:extLst>
      <p:ext uri="{BB962C8B-B14F-4D97-AF65-F5344CB8AC3E}">
        <p14:creationId xmlns:p14="http://schemas.microsoft.com/office/powerpoint/2010/main" val="327841398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udents wearing Missouri S&amp;T gear.">
            <a:extLst>
              <a:ext uri="{FF2B5EF4-FFF2-40B4-BE49-F238E27FC236}">
                <a16:creationId xmlns:a16="http://schemas.microsoft.com/office/drawing/2014/main" id="{36D30421-7DDE-E7F8-068B-F38B6BB05C4C}"/>
              </a:ext>
            </a:extLst>
          </p:cNvPr>
          <p:cNvPicPr>
            <a:picLocks noChangeAspect="1"/>
          </p:cNvPicPr>
          <p:nvPr/>
        </p:nvPicPr>
        <p:blipFill>
          <a:blip r:embed="rId2"/>
          <a:srcRect l="21196" t="3379" r="19758" b="19416"/>
          <a:stretch>
            <a:fillRect/>
          </a:stretch>
        </p:blipFill>
        <p:spPr>
          <a:xfrm>
            <a:off x="0" y="-1"/>
            <a:ext cx="12192000" cy="6858001"/>
          </a:xfrm>
          <a:prstGeom prst="rect">
            <a:avLst/>
          </a:prstGeom>
          <a:noFill/>
        </p:spPr>
      </p:pic>
      <p:sp>
        <p:nvSpPr>
          <p:cNvPr id="2" name="Title 1">
            <a:extLst>
              <a:ext uri="{FF2B5EF4-FFF2-40B4-BE49-F238E27FC236}">
                <a16:creationId xmlns:a16="http://schemas.microsoft.com/office/drawing/2014/main" id="{1CE995DE-76E5-83D9-FA2B-04F0DE4D5FEB}"/>
              </a:ext>
            </a:extLst>
          </p:cNvPr>
          <p:cNvSpPr txBox="1">
            <a:spLocks noGrp="1"/>
          </p:cNvSpPr>
          <p:nvPr>
            <p:ph type="title" idx="4294967295"/>
          </p:nvPr>
        </p:nvSpPr>
        <p:spPr>
          <a:xfrm>
            <a:off x="510363" y="4632062"/>
            <a:ext cx="9676047" cy="1661993"/>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chemeClr val="bg1"/>
                </a:solidFill>
                <a:effectLst/>
                <a:uLnTx/>
                <a:uFillTx/>
                <a:latin typeface="Aptos ExtraBold" panose="020B0004020202020204" pitchFamily="34" charset="0"/>
                <a:ea typeface="+mn-ea"/>
                <a:cs typeface="+mn-cs"/>
              </a:rPr>
              <a:t>MINER BOOK BUNDLE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chemeClr val="bg1"/>
                </a:solidFill>
                <a:effectLst/>
                <a:uLnTx/>
                <a:uFillTx/>
                <a:latin typeface="Arial"/>
                <a:ea typeface="+mn-ea"/>
                <a:cs typeface="Arial"/>
              </a:rPr>
              <a:t>ALL YOUR BOOKS IN ONE COMPLETE PROGRAM</a:t>
            </a:r>
            <a:endParaRPr kumimoji="0" lang="en-US" sz="3100" b="0" i="0" u="none" strike="noStrike" kern="1200" cap="none" spc="0" normalizeH="0" baseline="0" noProof="0" dirty="0">
              <a:ln>
                <a:noFill/>
              </a:ln>
              <a:solidFill>
                <a:schemeClr val="bg1"/>
              </a:solidFill>
              <a:effectLst/>
              <a:uLnTx/>
              <a:uFillTx/>
              <a:latin typeface="Aptos ExtraBold" panose="020B0004020202020204" pitchFamily="34" charset="0"/>
              <a:ea typeface="+mn-ea"/>
              <a:cs typeface="+mn-cs"/>
            </a:endParaRPr>
          </a:p>
        </p:txBody>
      </p:sp>
      <p:sp>
        <p:nvSpPr>
          <p:cNvPr id="4" name="TextBox 3">
            <a:extLst>
              <a:ext uri="{FF2B5EF4-FFF2-40B4-BE49-F238E27FC236}">
                <a16:creationId xmlns:a16="http://schemas.microsoft.com/office/drawing/2014/main" id="{6B43F7F3-3B3A-B264-6D47-B9BC43A91D40}"/>
              </a:ext>
            </a:extLst>
          </p:cNvPr>
          <p:cNvSpPr txBox="1"/>
          <p:nvPr/>
        </p:nvSpPr>
        <p:spPr>
          <a:xfrm>
            <a:off x="510363" y="4102963"/>
            <a:ext cx="3885174" cy="769441"/>
          </a:xfrm>
          <a:prstGeom prst="rect">
            <a:avLst/>
          </a:prstGeom>
          <a:noFill/>
        </p:spPr>
        <p:txBody>
          <a:bodyPr wrap="square" rtlCol="0">
            <a:spAutoFit/>
          </a:bodyPr>
          <a:lstStyle/>
          <a:p>
            <a:r>
              <a:rPr lang="en-US" sz="4400" b="1">
                <a:solidFill>
                  <a:schemeClr val="bg1"/>
                </a:solidFill>
                <a:latin typeface="Bradley Hand ITC" panose="03070402050302030203" pitchFamily="66" charset="0"/>
              </a:rPr>
              <a:t>Introducing</a:t>
            </a:r>
            <a:endParaRPr lang="en-US" sz="1400" b="1">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3550266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5A06A-AF0D-8B93-80CA-68B3D8420E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8115C-E7BF-7BBF-9D60-53C13CDF6CC7}"/>
              </a:ext>
            </a:extLst>
          </p:cNvPr>
          <p:cNvSpPr txBox="1">
            <a:spLocks noGrp="1"/>
          </p:cNvSpPr>
          <p:nvPr>
            <p:ph type="title" idx="4294967295"/>
          </p:nvPr>
        </p:nvSpPr>
        <p:spPr>
          <a:xfrm>
            <a:off x="174712" y="100356"/>
            <a:ext cx="1169644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54734"/>
                </a:solidFill>
                <a:effectLst/>
                <a:uLnTx/>
                <a:uFillTx/>
                <a:latin typeface="Aptos ExtraBold" panose="020B0004020202020204" pitchFamily="34" charset="0"/>
                <a:ea typeface="+mn-ea"/>
                <a:cs typeface="Arial"/>
              </a:rPr>
              <a:t>MINER BOOK BUNDLE – A NEW PROGRAM THAT SAVES TIME AND MONEY</a:t>
            </a:r>
            <a:endParaRPr kumimoji="0" lang="en-US" sz="1400" b="0" i="0" u="none" strike="noStrike" kern="1200" cap="none" spc="0" normalizeH="0" baseline="0" noProof="0" dirty="0">
              <a:ln>
                <a:noFill/>
              </a:ln>
              <a:solidFill>
                <a:srgbClr val="154734"/>
              </a:solidFill>
              <a:effectLst/>
              <a:uLnTx/>
              <a:uFillTx/>
              <a:latin typeface="Aptos ExtraBold" panose="020B0004020202020204" pitchFamily="34" charset="0"/>
              <a:ea typeface="+mn-ea"/>
              <a:cs typeface="+mn-cs"/>
            </a:endParaRPr>
          </a:p>
        </p:txBody>
      </p:sp>
      <p:pic>
        <p:nvPicPr>
          <p:cNvPr id="8" name="Picture 7" descr="Three students walking on campus.">
            <a:extLst>
              <a:ext uri="{FF2B5EF4-FFF2-40B4-BE49-F238E27FC236}">
                <a16:creationId xmlns:a16="http://schemas.microsoft.com/office/drawing/2014/main" id="{7BCD7FE7-3E35-6241-BEE3-60EA9BB2957E}"/>
              </a:ext>
            </a:extLst>
          </p:cNvPr>
          <p:cNvPicPr>
            <a:picLocks noChangeAspect="1"/>
          </p:cNvPicPr>
          <p:nvPr/>
        </p:nvPicPr>
        <p:blipFill>
          <a:blip r:embed="rId3"/>
          <a:srcRect l="25477" r="19705"/>
          <a:stretch>
            <a:fillRect/>
          </a:stretch>
        </p:blipFill>
        <p:spPr>
          <a:xfrm>
            <a:off x="0" y="627623"/>
            <a:ext cx="5162309" cy="6276465"/>
          </a:xfrm>
          <a:prstGeom prst="rect">
            <a:avLst/>
          </a:prstGeom>
        </p:spPr>
      </p:pic>
      <p:sp>
        <p:nvSpPr>
          <p:cNvPr id="5" name="TextBox 4">
            <a:extLst>
              <a:ext uri="{FF2B5EF4-FFF2-40B4-BE49-F238E27FC236}">
                <a16:creationId xmlns:a16="http://schemas.microsoft.com/office/drawing/2014/main" id="{C0F8FC8B-5977-A8E1-BF5E-650D40334898}"/>
              </a:ext>
            </a:extLst>
          </p:cNvPr>
          <p:cNvSpPr txBox="1"/>
          <p:nvPr/>
        </p:nvSpPr>
        <p:spPr>
          <a:xfrm>
            <a:off x="5308657" y="811200"/>
            <a:ext cx="6961615" cy="4985980"/>
          </a:xfrm>
          <a:prstGeom prst="rect">
            <a:avLst/>
          </a:prstGeom>
          <a:noFill/>
        </p:spPr>
        <p:txBody>
          <a:bodyPr wrap="square">
            <a:spAutoFit/>
          </a:bodyPr>
          <a:lstStyle/>
          <a:p>
            <a:pPr marL="347663" marR="0" lvl="0" indent="-347663" algn="l" defTabSz="457200" rtl="0" eaLnBrk="1" fontAlgn="auto" latinLnBrk="0" hangingPunct="1">
              <a:lnSpc>
                <a:spcPct val="100000"/>
              </a:lnSpc>
              <a:spcBef>
                <a:spcPts val="1200"/>
              </a:spcBef>
              <a:spcAft>
                <a:spcPts val="1200"/>
              </a:spcAft>
              <a:buClr>
                <a:srgbClr val="154734"/>
              </a:buClr>
              <a:buSzTx/>
              <a:buFont typeface="Wingdings" panose="05000000000000000000" pitchFamily="2" charset="2"/>
              <a:buChar char="ü"/>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Provides every student with all required textbooks, lab manuals, access codes and electronic book versions </a:t>
            </a:r>
            <a:r>
              <a:rPr lang="en-US" sz="2000">
                <a:solidFill>
                  <a:prstClr val="black"/>
                </a:solidFill>
                <a:latin typeface="Aptos" panose="02110004020202020204"/>
              </a:rPr>
              <a:t>before the first day of class! </a:t>
            </a:r>
          </a:p>
          <a:p>
            <a:pPr marL="347663" marR="0" lvl="0" indent="-347663" algn="l" defTabSz="457200" rtl="0" eaLnBrk="1" fontAlgn="auto" latinLnBrk="0" hangingPunct="1">
              <a:lnSpc>
                <a:spcPct val="100000"/>
              </a:lnSpc>
              <a:spcBef>
                <a:spcPts val="1200"/>
              </a:spcBef>
              <a:spcAft>
                <a:spcPts val="1200"/>
              </a:spcAft>
              <a:buClr>
                <a:srgbClr val="154734"/>
              </a:buClr>
              <a:buSzTx/>
              <a:buFont typeface="Wingdings" panose="05000000000000000000" pitchFamily="2" charset="2"/>
              <a:buChar char="ü"/>
              <a:tabLst/>
              <a:defRPr/>
            </a:pPr>
            <a:r>
              <a:rPr lang="en-US" sz="2000">
                <a:solidFill>
                  <a:prstClr val="black"/>
                </a:solidFill>
                <a:latin typeface="Aptos" panose="02110004020202020204"/>
              </a:rPr>
              <a:t>Every </a:t>
            </a: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student is estimated to save (on average) between $150-200 on textbooks each semester. </a:t>
            </a:r>
          </a:p>
          <a:p>
            <a:pPr marL="347663" marR="0" lvl="0" indent="-347663" algn="l" defTabSz="457200" rtl="0" eaLnBrk="1" fontAlgn="auto" latinLnBrk="0" hangingPunct="1">
              <a:lnSpc>
                <a:spcPct val="100000"/>
              </a:lnSpc>
              <a:spcBef>
                <a:spcPts val="1200"/>
              </a:spcBef>
              <a:spcAft>
                <a:spcPts val="1200"/>
              </a:spcAft>
              <a:buClr>
                <a:srgbClr val="154734"/>
              </a:buClr>
              <a:buSzTx/>
              <a:buFont typeface="Wingdings" panose="05000000000000000000" pitchFamily="2" charset="2"/>
              <a:buChar char="ü"/>
              <a:tabLst/>
              <a:defRPr/>
            </a:pPr>
            <a:r>
              <a:rPr kumimoji="0" lang="en-US" sz="2000" b="0" i="0" u="none" strike="noStrike" kern="1200" cap="none" spc="0" normalizeH="0" baseline="0" noProof="0">
                <a:ln>
                  <a:noFill/>
                </a:ln>
                <a:solidFill>
                  <a:prstClr val="black"/>
                </a:solidFill>
                <a:effectLst/>
                <a:uLnTx/>
                <a:uFillTx/>
                <a:latin typeface="Aptos" panose="02110004020202020204"/>
                <a:ea typeface="+mn-ea"/>
                <a:cs typeface="+mn-cs"/>
              </a:rPr>
              <a:t>All students will be automatically enrolled, and the course materials charge will be added to your student account. </a:t>
            </a:r>
          </a:p>
          <a:p>
            <a:pPr marR="0" lvl="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854"/>
                </a:solidFill>
                <a:effectLst/>
                <a:uLnTx/>
                <a:uFillTx/>
                <a:latin typeface="Aptos" panose="02110004020202020204"/>
                <a:ea typeface="+mn-ea"/>
                <a:cs typeface="+mn-cs"/>
              </a:rPr>
              <a:t>	</a:t>
            </a:r>
            <a:r>
              <a:rPr kumimoji="0" lang="en-US" sz="2800" b="1" i="0" u="none" strike="noStrike" kern="1200" cap="none" spc="0" normalizeH="0" baseline="0" noProof="0">
                <a:ln>
                  <a:noFill/>
                </a:ln>
                <a:solidFill>
                  <a:srgbClr val="006854"/>
                </a:solidFill>
                <a:effectLst/>
                <a:uLnTx/>
                <a:uFillTx/>
                <a:latin typeface="Aptos" panose="02110004020202020204"/>
                <a:ea typeface="+mn-ea"/>
                <a:cs typeface="+mn-cs"/>
              </a:rPr>
              <a:t>PROGRAM PRICING:</a:t>
            </a:r>
          </a:p>
          <a:p>
            <a:pPr marL="463550" marR="0" lvl="0" indent="219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Aptos" panose="02110004020202020204"/>
              </a:rPr>
              <a:t>$360 per term for full-time students</a:t>
            </a:r>
          </a:p>
          <a:p>
            <a:pPr marL="463550" marR="0" lvl="0" indent="219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a:ln>
                  <a:noFill/>
                </a:ln>
                <a:effectLst/>
                <a:uLnTx/>
                <a:uFillTx/>
                <a:latin typeface="Aptos" panose="02110004020202020204"/>
                <a:ea typeface="+mn-ea"/>
                <a:cs typeface="+mn-cs"/>
              </a:rPr>
              <a:t>$168 per term for part-time students</a:t>
            </a:r>
          </a:p>
          <a:p>
            <a:pPr marL="463550" marR="0" lvl="0" indent="219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latin typeface="Aptos" panose="02110004020202020204"/>
              </a:rPr>
              <a:t>$24 per credit hour for graduate students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a:ln>
                <a:noFill/>
              </a:ln>
              <a:effectLst/>
              <a:uLnTx/>
              <a:uFillTx/>
              <a:latin typeface="Aptos" panose="02110004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a:latin typeface="Aptos" panose="02110004020202020204"/>
              </a:rPr>
              <a:t>For more information about the Miner Book Bundle:</a:t>
            </a:r>
          </a:p>
        </p:txBody>
      </p:sp>
      <p:sp>
        <p:nvSpPr>
          <p:cNvPr id="11" name="TextBox 10">
            <a:extLst>
              <a:ext uri="{FF2B5EF4-FFF2-40B4-BE49-F238E27FC236}">
                <a16:creationId xmlns:a16="http://schemas.microsoft.com/office/drawing/2014/main" id="{294A3B51-AA6A-3B92-407F-32C8F14DB69B}"/>
              </a:ext>
            </a:extLst>
          </p:cNvPr>
          <p:cNvSpPr txBox="1"/>
          <p:nvPr/>
        </p:nvSpPr>
        <p:spPr>
          <a:xfrm>
            <a:off x="5194393" y="5999544"/>
            <a:ext cx="6500302" cy="461665"/>
          </a:xfrm>
          <a:prstGeom prst="rect">
            <a:avLst/>
          </a:prstGeom>
          <a:noFill/>
        </p:spPr>
        <p:txBody>
          <a:bodyPr wrap="square">
            <a:spAutoFit/>
          </a:bodyPr>
          <a:lstStyle/>
          <a:p>
            <a:pPr lvl="1" defTabSz="457200">
              <a:defRPr/>
            </a:pPr>
            <a:r>
              <a:rPr lang="en-US" sz="2400" b="1">
                <a:solidFill>
                  <a:srgbClr val="154734"/>
                </a:solidFill>
                <a:hlinkClick r:id="rId4">
                  <a:extLst>
                    <a:ext uri="{A12FA001-AC4F-418D-AE19-62706E023703}">
                      <ahyp:hlinkClr xmlns:ahyp="http://schemas.microsoft.com/office/drawing/2018/hyperlinkcolor" val="tx"/>
                    </a:ext>
                  </a:extLst>
                </a:hlinkClick>
              </a:rPr>
              <a:t>https://www.mst.edu/minerbookbundle/</a:t>
            </a:r>
            <a:endParaRPr lang="en-US" sz="2400" b="1">
              <a:solidFill>
                <a:srgbClr val="154734"/>
              </a:solidFill>
            </a:endParaRPr>
          </a:p>
        </p:txBody>
      </p:sp>
    </p:spTree>
    <p:extLst>
      <p:ext uri="{BB962C8B-B14F-4D97-AF65-F5344CB8AC3E}">
        <p14:creationId xmlns:p14="http://schemas.microsoft.com/office/powerpoint/2010/main" val="3348124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80337-47DE-3F14-2B5F-F460F24EDFF0}"/>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ED022740-B387-0962-127B-9754E9FF8D10}"/>
              </a:ext>
            </a:extLst>
          </p:cNvPr>
          <p:cNvSpPr txBox="1">
            <a:spLocks noGrp="1"/>
          </p:cNvSpPr>
          <p:nvPr>
            <p:ph type="title" idx="4294967295"/>
          </p:nvPr>
        </p:nvSpPr>
        <p:spPr>
          <a:xfrm>
            <a:off x="712479" y="573815"/>
            <a:ext cx="11001101" cy="1174169"/>
          </a:xfrm>
          <a:prstGeom prst="rect">
            <a:avLst/>
          </a:prstGeom>
          <a:noFill/>
          <a:ln>
            <a:noFill/>
            <a:prstDash/>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154734"/>
                </a:solidFill>
                <a:effectLst/>
                <a:uLnTx/>
                <a:uFillTx/>
                <a:latin typeface="Aptos ExtraBold" panose="020B0004020202020204" pitchFamily="34" charset="0"/>
                <a:ea typeface="DIN Condensed" panose="020B0606040000020204" pitchFamily="34" charset="77"/>
                <a:cs typeface="Arial"/>
              </a:rPr>
              <a:t>THE MINER BOOK BUNDLE 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154734"/>
                </a:solidFill>
                <a:effectLst/>
                <a:uLnTx/>
                <a:uFillTx/>
                <a:latin typeface="Aptos ExtraBold" panose="020B0004020202020204" pitchFamily="34" charset="0"/>
                <a:ea typeface="DIN Condensed" panose="020B0606040000020204" pitchFamily="34" charset="77"/>
                <a:cs typeface="Arial"/>
              </a:rPr>
              <a:t>BUDGET FRIENDLY</a:t>
            </a:r>
          </a:p>
        </p:txBody>
      </p:sp>
      <p:sp>
        <p:nvSpPr>
          <p:cNvPr id="5" name="TextBox 4">
            <a:extLst>
              <a:ext uri="{FF2B5EF4-FFF2-40B4-BE49-F238E27FC236}">
                <a16:creationId xmlns:a16="http://schemas.microsoft.com/office/drawing/2014/main" id="{122B176A-1959-2126-CD9D-53468360D6C5}"/>
              </a:ext>
            </a:extLst>
          </p:cNvPr>
          <p:cNvSpPr txBox="1"/>
          <p:nvPr/>
        </p:nvSpPr>
        <p:spPr>
          <a:xfrm>
            <a:off x="753269" y="1961004"/>
            <a:ext cx="6034442" cy="923330"/>
          </a:xfrm>
          <a:prstGeom prst="rect">
            <a:avLst/>
          </a:prstGeom>
          <a:noFill/>
        </p:spPr>
        <p:txBody>
          <a:bodyPr wrap="square" rtlCol="0">
            <a:spAutoFit/>
          </a:bodyPr>
          <a:lstStyle/>
          <a:p>
            <a:r>
              <a:rPr lang="en-US" b="1">
                <a:solidFill>
                  <a:srgbClr val="154734"/>
                </a:solidFill>
              </a:rPr>
              <a:t>PREDICTABLE PRICE MAKES BUDGETING EASIER</a:t>
            </a:r>
          </a:p>
          <a:p>
            <a:r>
              <a:rPr lang="en-US"/>
              <a:t>Similar to tuition and other campus fees, the Miner Book Bundle is offered as a flat charge to your student account.</a:t>
            </a:r>
            <a:endParaRPr lang="en-US" sz="2000"/>
          </a:p>
        </p:txBody>
      </p:sp>
      <p:sp>
        <p:nvSpPr>
          <p:cNvPr id="6" name="TextBox 5">
            <a:extLst>
              <a:ext uri="{FF2B5EF4-FFF2-40B4-BE49-F238E27FC236}">
                <a16:creationId xmlns:a16="http://schemas.microsoft.com/office/drawing/2014/main" id="{8ADE770F-0A9C-7E2A-99CF-18647EED17DF}"/>
              </a:ext>
            </a:extLst>
          </p:cNvPr>
          <p:cNvSpPr txBox="1"/>
          <p:nvPr/>
        </p:nvSpPr>
        <p:spPr>
          <a:xfrm>
            <a:off x="753269" y="3286680"/>
            <a:ext cx="6034442" cy="954107"/>
          </a:xfrm>
          <a:prstGeom prst="rect">
            <a:avLst/>
          </a:prstGeom>
          <a:noFill/>
        </p:spPr>
        <p:txBody>
          <a:bodyPr wrap="square" rtlCol="0">
            <a:spAutoFit/>
          </a:bodyPr>
          <a:lstStyle/>
          <a:p>
            <a:r>
              <a:rPr lang="en-US" b="1">
                <a:solidFill>
                  <a:srgbClr val="154734"/>
                </a:solidFill>
              </a:rPr>
              <a:t>MORE AFFORDABLE</a:t>
            </a:r>
          </a:p>
          <a:p>
            <a:r>
              <a:rPr lang="en-US"/>
              <a:t>The Miner Book Bundle saves students an average of              30-50% on course materials</a:t>
            </a:r>
            <a:r>
              <a:rPr lang="en-US" sz="2000"/>
              <a:t>.</a:t>
            </a:r>
            <a:endParaRPr lang="en-US"/>
          </a:p>
        </p:txBody>
      </p:sp>
      <p:sp>
        <p:nvSpPr>
          <p:cNvPr id="8" name="TextBox 7">
            <a:extLst>
              <a:ext uri="{FF2B5EF4-FFF2-40B4-BE49-F238E27FC236}">
                <a16:creationId xmlns:a16="http://schemas.microsoft.com/office/drawing/2014/main" id="{D7FFAA70-5408-6511-1960-7B5008669A1E}"/>
              </a:ext>
            </a:extLst>
          </p:cNvPr>
          <p:cNvSpPr txBox="1"/>
          <p:nvPr/>
        </p:nvSpPr>
        <p:spPr>
          <a:xfrm>
            <a:off x="753269" y="4643133"/>
            <a:ext cx="6034442" cy="923330"/>
          </a:xfrm>
          <a:prstGeom prst="rect">
            <a:avLst/>
          </a:prstGeom>
          <a:noFill/>
        </p:spPr>
        <p:txBody>
          <a:bodyPr wrap="square" rtlCol="0">
            <a:spAutoFit/>
          </a:bodyPr>
          <a:lstStyle/>
          <a:p>
            <a:r>
              <a:rPr lang="en-US" b="1">
                <a:solidFill>
                  <a:srgbClr val="154734"/>
                </a:solidFill>
              </a:rPr>
              <a:t>REDUCES OUT OF POCKET EXPENSES</a:t>
            </a:r>
          </a:p>
          <a:p>
            <a:r>
              <a:rPr lang="en-US"/>
              <a:t>Students do not have to worry about how they’re going to pay for the materials they need to succeed</a:t>
            </a:r>
          </a:p>
        </p:txBody>
      </p:sp>
      <p:cxnSp>
        <p:nvCxnSpPr>
          <p:cNvPr id="24" name="Straight Connector 23">
            <a:extLst>
              <a:ext uri="{FF2B5EF4-FFF2-40B4-BE49-F238E27FC236}">
                <a16:creationId xmlns:a16="http://schemas.microsoft.com/office/drawing/2014/main" id="{E0764A5E-0869-24A4-F3A1-31B2BFC42C38}"/>
              </a:ext>
              <a:ext uri="{C183D7F6-B498-43B3-948B-1728B52AA6E4}">
                <adec:decorative xmlns:adec="http://schemas.microsoft.com/office/drawing/2017/decorative" val="1"/>
              </a:ext>
            </a:extLst>
          </p:cNvPr>
          <p:cNvCxnSpPr>
            <a:cxnSpLocks/>
          </p:cNvCxnSpPr>
          <p:nvPr/>
        </p:nvCxnSpPr>
        <p:spPr>
          <a:xfrm>
            <a:off x="817997" y="6084895"/>
            <a:ext cx="3540369" cy="0"/>
          </a:xfrm>
          <a:prstGeom prst="line">
            <a:avLst/>
          </a:prstGeom>
          <a:ln w="57150">
            <a:solidFill>
              <a:srgbClr val="92D050"/>
            </a:solidFill>
          </a:ln>
        </p:spPr>
        <p:style>
          <a:lnRef idx="2">
            <a:schemeClr val="accent1"/>
          </a:lnRef>
          <a:fillRef idx="0">
            <a:schemeClr val="accent1"/>
          </a:fillRef>
          <a:effectRef idx="1">
            <a:schemeClr val="accent1"/>
          </a:effectRef>
          <a:fontRef idx="minor">
            <a:schemeClr val="tx1"/>
          </a:fontRef>
        </p:style>
      </p:cxnSp>
      <p:pic>
        <p:nvPicPr>
          <p:cNvPr id="14" name="Picture 13" descr="Two students sitting on steps looking at a computer.">
            <a:extLst>
              <a:ext uri="{FF2B5EF4-FFF2-40B4-BE49-F238E27FC236}">
                <a16:creationId xmlns:a16="http://schemas.microsoft.com/office/drawing/2014/main" id="{F493C7F5-2330-0674-69AD-28BE91DEC71F}"/>
              </a:ext>
            </a:extLst>
          </p:cNvPr>
          <p:cNvPicPr>
            <a:picLocks noChangeAspect="1"/>
          </p:cNvPicPr>
          <p:nvPr/>
        </p:nvPicPr>
        <p:blipFill>
          <a:blip r:embed="rId3"/>
          <a:srcRect l="31911" t="11937" r="19505"/>
          <a:stretch>
            <a:fillRect/>
          </a:stretch>
        </p:blipFill>
        <p:spPr>
          <a:xfrm>
            <a:off x="7363327" y="573814"/>
            <a:ext cx="4828674" cy="6270079"/>
          </a:xfrm>
          <a:prstGeom prst="rect">
            <a:avLst/>
          </a:prstGeom>
        </p:spPr>
      </p:pic>
    </p:spTree>
    <p:extLst>
      <p:ext uri="{BB962C8B-B14F-4D97-AF65-F5344CB8AC3E}">
        <p14:creationId xmlns:p14="http://schemas.microsoft.com/office/powerpoint/2010/main" val="1665920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TotalTime>
  <Words>771</Words>
  <Application>Microsoft Office PowerPoint</Application>
  <PresentationFormat>Widescreen</PresentationFormat>
  <Paragraphs>97</Paragraphs>
  <Slides>14</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Aptos Black</vt:lpstr>
      <vt:lpstr>Aptos ExtraBold</vt:lpstr>
      <vt:lpstr>Arial</vt:lpstr>
      <vt:lpstr>Bradley Hand ITC</vt:lpstr>
      <vt:lpstr>Calibri</vt:lpstr>
      <vt:lpstr>Proxima Nova</vt:lpstr>
      <vt:lpstr>Wingdings</vt:lpstr>
      <vt:lpstr>Office Theme</vt:lpstr>
      <vt:lpstr>INTRODUCING A NEW CAMPUS STORE PARTNER</vt:lpstr>
      <vt:lpstr>A LEADER IN BOOKSTORE OPERATIONS </vt:lpstr>
      <vt:lpstr>COMPREHENSIVE ASSORTMENT OF MERCHANDISE</vt:lpstr>
      <vt:lpstr>IN-STORE AND ONLINE MERCHANDISE THAT SUPPORTS THE STUDENT JOURNEY</vt:lpstr>
      <vt:lpstr>EXPANDED ASSORTMENT OF MERCHANDISE AVAILABLE ONLINE </vt:lpstr>
      <vt:lpstr>COURSE MATERIALS</vt:lpstr>
      <vt:lpstr>MINER BOOK BUNDLE ALL YOUR BOOKS IN ONE COMPLETE PROGRAM</vt:lpstr>
      <vt:lpstr>MINER BOOK BUNDLE – A NEW PROGRAM THAT SAVES TIME AND MONEY</vt:lpstr>
      <vt:lpstr>THE MINER BOOK BUNDLE IS BUDGET FRIENDLY</vt:lpstr>
      <vt:lpstr>HOW IT WORKS</vt:lpstr>
      <vt:lpstr>MINER BOOK BUNDLE STUDENT COMMUNICATION</vt:lpstr>
      <vt:lpstr>PREFER TO PURCHASE YOUR MATERIALS ON YOUR OWN?</vt:lpstr>
      <vt:lpstr>ONLINE OPTION FOR STUDENTS WHO OPT-OUT OF MINOR BOOK BUNDLE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Liz McCullough</dc:creator>
  <cp:lastModifiedBy>Crull, Kimber</cp:lastModifiedBy>
  <cp:revision>5</cp:revision>
  <dcterms:created xsi:type="dcterms:W3CDTF">2025-06-27T19:19:32Z</dcterms:created>
  <dcterms:modified xsi:type="dcterms:W3CDTF">2025-07-28T21:53:14Z</dcterms:modified>
</cp:coreProperties>
</file>